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0_68C49C6.xml" ContentType="application/vnd.ms-powerpoint.comments+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7_127DB8CD.xml" ContentType="application/vnd.ms-powerpoint.comments+xml"/>
  <Override PartName="/ppt/comments/modernComment_12B_B7869E13.xml" ContentType="application/vnd.ms-powerpoint.comments+xml"/>
  <Override PartName="/ppt/comments/modernComment_102_C5CEBD61.xml" ContentType="application/vnd.ms-powerpoint.comments+xml"/>
  <Override PartName="/ppt/comments/modernComment_131_6F24CC75.xml" ContentType="application/vnd.ms-powerpoint.comments+xml"/>
  <Override PartName="/ppt/comments/modernComment_118_E0830356.xml" ContentType="application/vnd.ms-powerpoint.comments+xml"/>
  <Override PartName="/ppt/comments/modernComment_12F_B3E3009.xml" ContentType="application/vnd.ms-powerpoint.comments+xml"/>
  <Override PartName="/ppt/comments/modernComment_123_99E8DCE9.xml" ContentType="application/vnd.ms-powerpoint.comments+xml"/>
  <Override PartName="/ppt/comments/modernComment_122_FC6D61BB.xml" ContentType="application/vnd.ms-powerpoint.comments+xml"/>
  <Override PartName="/ppt/comments/modernComment_12A_DF0BFD83.xml" ContentType="application/vnd.ms-powerpoint.comments+xml"/>
  <Override PartName="/ppt/comments/modernComment_117_6374A317.xml" ContentType="application/vnd.ms-powerpoint.comments+xml"/>
  <Override PartName="/ppt/comments/modernComment_112_542FFDC6.xml" ContentType="application/vnd.ms-powerpoint.comments+xml"/>
  <Override PartName="/ppt/comments/modernComment_11F_F36E4CB7.xml" ContentType="application/vnd.ms-powerpoint.comments+xml"/>
  <Override PartName="/ppt/comments/modernComment_133_FD43512C.xml" ContentType="application/vnd.ms-powerpoint.comments+xml"/>
  <Override PartName="/ppt/comments/modernComment_10D_BA0DA536.xml" ContentType="application/vnd.ms-powerpoint.comments+xml"/>
  <Override PartName="/ppt/comments/modernComment_10E_FE92C15B.xml" ContentType="application/vnd.ms-powerpoint.comments+xml"/>
  <Override PartName="/ppt/comments/modernComment_115_83B4895C.xml" ContentType="application/vnd.ms-powerpoint.comments+xml"/>
  <Override PartName="/ppt/comments/modernComment_139_B9B2A27D.xml" ContentType="application/vnd.ms-powerpoint.comments+xml"/>
  <Override PartName="/ppt/comments/modernComment_11E_BF71803A.xml" ContentType="application/vnd.ms-powerpoint.comments+xml"/>
  <Override PartName="/ppt/comments/modernComment_127_CEAEC93D.xml" ContentType="application/vnd.ms-powerpoint.comments+xml"/>
  <Override PartName="/ppt/comments/modernComment_11B_76188FE8.xml" ContentType="application/vnd.ms-powerpoint.comments+xml"/>
  <Override PartName="/ppt/comments/modernComment_119_178E51D3.xml" ContentType="application/vnd.ms-powerpoint.comments+xml"/>
  <Override PartName="/ppt/comments/modernComment_104_49B4A7EC.xml" ContentType="application/vnd.ms-powerpoint.comments+xml"/>
  <Override PartName="/ppt/comments/modernComment_10A_131EFAB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56" r:id="rId3"/>
    <p:sldId id="264" r:id="rId4"/>
    <p:sldId id="257" r:id="rId5"/>
    <p:sldId id="263" r:id="rId6"/>
    <p:sldId id="299" r:id="rId7"/>
    <p:sldId id="258" r:id="rId8"/>
    <p:sldId id="305" r:id="rId9"/>
    <p:sldId id="280" r:id="rId10"/>
    <p:sldId id="303" r:id="rId11"/>
    <p:sldId id="308" r:id="rId12"/>
    <p:sldId id="297" r:id="rId13"/>
    <p:sldId id="306" r:id="rId14"/>
    <p:sldId id="291" r:id="rId15"/>
    <p:sldId id="290" r:id="rId16"/>
    <p:sldId id="298" r:id="rId17"/>
    <p:sldId id="279" r:id="rId18"/>
    <p:sldId id="274" r:id="rId19"/>
    <p:sldId id="287" r:id="rId20"/>
    <p:sldId id="314" r:id="rId21"/>
    <p:sldId id="325" r:id="rId22"/>
    <p:sldId id="321" r:id="rId23"/>
    <p:sldId id="322" r:id="rId24"/>
    <p:sldId id="323" r:id="rId25"/>
    <p:sldId id="324" r:id="rId26"/>
    <p:sldId id="307" r:id="rId27"/>
    <p:sldId id="269" r:id="rId28"/>
    <p:sldId id="270" r:id="rId29"/>
    <p:sldId id="277" r:id="rId30"/>
    <p:sldId id="313" r:id="rId31"/>
    <p:sldId id="302" r:id="rId32"/>
    <p:sldId id="312" r:id="rId33"/>
    <p:sldId id="327" r:id="rId34"/>
    <p:sldId id="328" r:id="rId35"/>
    <p:sldId id="286" r:id="rId36"/>
    <p:sldId id="310" r:id="rId37"/>
    <p:sldId id="311" r:id="rId38"/>
    <p:sldId id="295" r:id="rId39"/>
    <p:sldId id="329" r:id="rId40"/>
    <p:sldId id="301" r:id="rId41"/>
    <p:sldId id="284" r:id="rId42"/>
    <p:sldId id="309" r:id="rId43"/>
    <p:sldId id="273" r:id="rId44"/>
    <p:sldId id="283" r:id="rId45"/>
    <p:sldId id="281" r:id="rId46"/>
    <p:sldId id="265" r:id="rId47"/>
    <p:sldId id="260" r:id="rId48"/>
    <p:sldId id="266"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357803-D5AF-1674-D0AE-ED0FEFECDB06}" name="Cerys Hughes" initials="CH" userId="S::ceryshughes@umass.edu::573236c4-cfc2-4b77-b17c-8830c12be0cd" providerId="AD"/>
  <p188:author id="{3C6FB106-BF95-91FD-DD32-3364FD8A1F63}" name="Josh Lee" initials="JL" userId="S::seungsuklee@umass.edu::c00564d7-4c50-48c7-b7a4-bc8dcc85a02c" providerId="AD"/>
  <p188:author id="{FE460F0F-7788-A7E1-7E89-B33FAB9EDEA7}" name="Alessa Farinella" initials="AF" userId="S::afarinella@umass.edu::e008bcb7-7708-4110-861f-005e4f83dd19" providerId="AD"/>
  <p188:author id="{4B3BE76A-1F2E-D1EB-183D-376469D20F87}" name="Cerys Hughes" initials="CH" userId="Cerys Hughes" providerId="None"/>
  <p188:author id="{26721083-560F-4EFE-B454-322D91DEA0BF}" name="Kristine Yu" initials="KY" userId="S::kmyu@umass.edu::84a1c216-f532-4c02-ab1a-8fad509224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100"/>
    <a:srgbClr val="881C1C"/>
    <a:srgbClr val="D41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1868E-F575-BCC1-CD22-1BEEC14ACCAC}" v="2" dt="2023-08-07T06:30:14.262"/>
    <p1510:client id="{6D16E4BE-1009-F558-3395-9A3116F267EB}" v="107" dt="2023-08-07T06:09:27.709"/>
    <p1510:client id="{74175F7A-DCA7-1C4D-9AB0-5D97ABF672DF}" v="1654" dt="2023-08-08T02:16:51.789"/>
    <p1510:client id="{953BE42A-230C-56C0-8A06-E812073FA8E4}" v="36" dt="2023-08-07T05:58:52.923"/>
    <p1510:client id="{B706E59B-3B26-4F74-B0F8-51846A90C467}" v="3" dt="2023-08-07T10:49:55.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omments/modernComment_100_68C49C6.xml><?xml version="1.0" encoding="utf-8"?>
<p188:cmLst xmlns:a="http://schemas.openxmlformats.org/drawingml/2006/main" xmlns:r="http://schemas.openxmlformats.org/officeDocument/2006/relationships" xmlns:p188="http://schemas.microsoft.com/office/powerpoint/2018/8/main">
  <p188:cm id="{F30D9E12-F951-4B5A-8E8A-9BC203C647A2}" authorId="{56357803-D5AF-1674-D0AE-ED0FEFECDB06}" created="2023-08-01T19:50:30.848">
    <pc:sldMkLst xmlns:pc="http://schemas.microsoft.com/office/powerpoint/2013/main/command">
      <pc:docMk/>
      <pc:sldMk cId="109857222" sldId="256"/>
    </pc:sldMkLst>
    <p188:txBody>
      <a:bodyPr/>
      <a:lstStyle/>
      <a:p>
        <a:r>
          <a:rPr lang="en-US"/>
          <a:t>general strategy: bring up method differences as you're presenting results to interweave/consolidate slides/time to cut back on intro time for each topic </a:t>
        </a:r>
      </a:p>
    </p188:txBody>
  </p188:cm>
  <p188:cm id="{AC59B25A-EA5D-4984-A1EF-3848B32E9DD8}" authorId="{3C6FB106-BF95-91FD-DD32-3364FD8A1F63}" created="2023-08-02T22:19:10.193">
    <pc:sldMkLst xmlns:pc="http://schemas.microsoft.com/office/powerpoint/2013/main/command">
      <pc:docMk/>
      <pc:sldMk cId="109857222" sldId="256"/>
    </pc:sldMkLst>
    <p188:replyLst>
      <p188:reply id="{BE83D2F2-A11B-456D-9A17-D1B886F50764}" authorId="{3C6FB106-BF95-91FD-DD32-3364FD8A1F63}" created="2023-08-06T11:48:38.022">
        <p188:txBody>
          <a:bodyPr/>
          <a:lstStyle/>
          <a:p>
            <a:r>
              <a:rPr lang="ko-KR" altLang="en-US"/>
              <a:t>changed to UMass Red</a:t>
            </a:r>
          </a:p>
        </p188:txBody>
      </p188:reply>
    </p188:replyLst>
    <p188:txBody>
      <a:bodyPr/>
      <a:lstStyle/>
      <a:p>
        <a:r>
          <a:rPr lang="ko-KR" altLang="en-US"/>
          <a:t>Please feel free to make it prettier!</a:t>
        </a:r>
      </a:p>
    </p188:txBody>
  </p188:cm>
</p188:cmLst>
</file>

<file path=ppt/comments/modernComment_102_C5CEBD61.xml><?xml version="1.0" encoding="utf-8"?>
<p188:cmLst xmlns:a="http://schemas.openxmlformats.org/drawingml/2006/main" xmlns:r="http://schemas.openxmlformats.org/officeDocument/2006/relationships" xmlns:p188="http://schemas.microsoft.com/office/powerpoint/2018/8/main">
  <p188:cm id="{12B7B316-023C-4883-8749-4CA48D96EA8C}" authorId="{56357803-D5AF-1674-D0AE-ED0FEFECDB06}" status="resolved" created="2023-07-19T18:51:57.271" complete="100000">
    <ac:txMkLst xmlns:ac="http://schemas.microsoft.com/office/drawing/2013/main/command">
      <pc:docMk xmlns:pc="http://schemas.microsoft.com/office/powerpoint/2013/main/command"/>
      <pc:sldMk xmlns:pc="http://schemas.microsoft.com/office/powerpoint/2013/main/command" cId="3318660449" sldId="258"/>
      <ac:spMk id="3" creationId="{CA2B9406-9BD8-F4C3-312F-53A594C918B9}"/>
      <ac:txMk cp="126" len="21">
        <ac:context len="289" hash="2654584812"/>
      </ac:txMk>
    </ac:txMkLst>
    <p188:pos x="3496849" y="1242164"/>
    <p188:txBody>
      <a:bodyPr/>
      <a:lstStyle/>
      <a:p>
        <a:r>
          <a:rPr lang="en-US"/>
          <a:t>Sibilant COG, vowel mergers and formant contours, point measures for tone</a:t>
        </a:r>
      </a:p>
    </p188:txBody>
  </p188:cm>
  <p188:cm id="{64EF6BDC-0041-4521-BFA6-ABE7538D3D90}" authorId="{56357803-D5AF-1674-D0AE-ED0FEFECDB06}" status="resolved" created="2023-07-19T18:55:00.544" complete="100000">
    <ac:txMkLst xmlns:ac="http://schemas.microsoft.com/office/drawing/2013/main/command">
      <pc:docMk xmlns:pc="http://schemas.microsoft.com/office/powerpoint/2013/main/command"/>
      <pc:sldMk xmlns:pc="http://schemas.microsoft.com/office/powerpoint/2013/main/command" cId="3318660449" sldId="258"/>
      <ac:spMk id="3" creationId="{CA2B9406-9BD8-F4C3-312F-53A594C918B9}"/>
      <ac:txMk cp="126" len="21">
        <ac:context len="289" hash="2654584812"/>
      </ac:txMk>
    </ac:txMkLst>
    <p188:pos x="3496849" y="1242164"/>
    <p188:replyLst>
      <p188:reply id="{7F1AE7E4-A4C1-46A5-9887-7A2FCDC9FA3D}" authorId="{56357803-D5AF-1674-D0AE-ED0FEFECDB06}" created="2023-07-19T18:55:49.046">
        <p188:txBody>
          <a:bodyPr/>
          <a:lstStyle/>
          <a:p>
            <a:r>
              <a:rPr lang="en-US"/>
              <a:t>Throw in citations here for trajectories, incomplete neutralization - dynamicy stuff for tones in paper</a:t>
            </a:r>
          </a:p>
        </p188:txBody>
      </p188:reply>
    </p188:replyLst>
    <p188:txBody>
      <a:bodyPr/>
      <a:lstStyle/>
      <a:p>
        <a:r>
          <a:rPr lang="en-US"/>
          <a:t>Contrast between point measures vs trajectory measures (growing in popularity) instead of segmental vs tonal </a:t>
        </a:r>
      </a:p>
    </p188:txBody>
  </p188:cm>
  <p188:cm id="{61C20817-2F3C-477B-976D-C7CC1BA8F89B}" authorId="{56357803-D5AF-1674-D0AE-ED0FEFECDB06}" status="resolved" created="2023-07-19T19:22:10.251" complete="100000">
    <pc:sldMkLst xmlns:pc="http://schemas.microsoft.com/office/powerpoint/2013/main/command">
      <pc:docMk/>
      <pc:sldMk cId="3318660449" sldId="258"/>
    </pc:sldMkLst>
    <p188:replyLst>
      <p188:reply id="{0A978149-AB60-4C78-93C1-A240C3889BEF}" authorId="{FE460F0F-7788-A7E1-7E89-B33FAB9EDEA7}" created="2023-07-26T04:40:59.999">
        <p188:txBody>
          <a:bodyPr/>
          <a:lstStyle/>
          <a:p>
            <a:r>
              <a:rPr lang="en-US"/>
              <a:t>Does that make sense considering we're introducing GAMMs and FPCA later?</a:t>
            </a:r>
          </a:p>
        </p188:txBody>
      </p188:reply>
      <p188:reply id="{01F3DE0B-97F1-47FA-9C29-C63F39E01583}" authorId="{56357803-D5AF-1674-D0AE-ED0FEFECDB06}" created="2023-07-26T04:43:35.885">
        <p188:txBody>
          <a:bodyPr/>
          <a:lstStyle/>
          <a:p>
            <a:r>
              <a:rPr lang="en-US"/>
              <a:t>I guess it depends if we want people just to have a general sense of how fitting trajectories work or if we want to show more detail. I like the GIF for intuition; we can move the more detailed FPCA and GAMM-specific slides to the appendix?</a:t>
            </a:r>
          </a:p>
        </p188:txBody>
      </p188:reply>
    </p188:replyLst>
    <p188:txBody>
      <a:bodyPr/>
      <a:lstStyle/>
      <a:p>
        <a:r>
          <a:rPr lang="en-US"/>
          <a:t>Visualization for trajectory methods after here</a:t>
        </a:r>
      </a:p>
    </p188:txBody>
  </p188:cm>
  <p188:cm id="{6E75DFE1-5432-4CD6-8072-B7FB12F894CE}" authorId="{56357803-D5AF-1674-D0AE-ED0FEFECDB06}" created="2023-08-01T16:50:28.842">
    <pc:sldMkLst xmlns:pc="http://schemas.microsoft.com/office/powerpoint/2013/main/command">
      <pc:docMk/>
      <pc:sldMk cId="3318660449" sldId="258"/>
    </pc:sldMkLst>
    <p188:replyLst>
      <p188:reply id="{8243B8EB-63BA-4DB4-886B-6C21CADCF4B6}" authorId="{56357803-D5AF-1674-D0AE-ED0FEFECDB06}" created="2023-08-01T17:02:20.342">
        <p188:txBody>
          <a:bodyPr/>
          <a:lstStyle/>
          <a:p>
            <a:r>
              <a:rPr lang="en-US"/>
              <a:t>So like putting a copy of this slide in the appendix, then for here: remove left column, add points about normalization and GAMMs, sort of turning this into the overview slide</a:t>
            </a:r>
          </a:p>
        </p188:txBody>
      </p188:reply>
      <p188:reply id="{E8DC476B-F341-422A-A490-AF47B864C43E}" authorId="{3C6FB106-BF95-91FD-DD32-3364FD8A1F63}" created="2023-08-01T17:14:20.997">
        <p188:txBody>
          <a:bodyPr/>
          <a:lstStyle/>
          <a:p>
            <a:r>
              <a:rPr lang="ko-KR" altLang="en-US"/>
              <a:t>Please feel free to make corrections to make it sound better! </a:t>
            </a:r>
          </a:p>
        </p188:txBody>
      </p188:reply>
    </p188:replyLst>
    <p188:txBody>
      <a:bodyPr/>
      <a:lstStyle/>
      <a:p>
        <a:r>
          <a:rPr lang="en-US"/>
          <a:t>Do we still want this side-by-side comparison - maybe instead just highlight move to trajectory methods?</a:t>
        </a:r>
      </a:p>
    </p188:txBody>
  </p188:cm>
  <p188:cm id="{6F0481E2-22A2-4AD5-81AC-23A7611AD367}" authorId="{26721083-560F-4EFE-B454-322D91DEA0BF}" created="2023-08-02T01:21:35.857">
    <ac:txMkLst xmlns:ac="http://schemas.microsoft.com/office/drawing/2013/main/command">
      <pc:docMk xmlns:pc="http://schemas.microsoft.com/office/powerpoint/2013/main/command"/>
      <pc:sldMk xmlns:pc="http://schemas.microsoft.com/office/powerpoint/2013/main/command" cId="3318660449" sldId="258"/>
      <ac:spMk id="7" creationId="{615E4BDB-F0A4-95E5-BEFA-05ACB254B269}"/>
      <ac:txMk cp="298" len="27">
        <ac:context len="533" hash="1555545036"/>
      </ac:txMk>
    </ac:txMkLst>
    <p188:pos x="6896877" y="2146040"/>
    <p188:replyLst>
      <p188:reply id="{C97E899B-E0F6-4908-ABCF-977F9FE6C6FD}" authorId="{26721083-560F-4EFE-B454-322D91DEA0BF}" created="2023-08-02T01:22:48.749">
        <p188:txBody>
          <a:bodyPr/>
          <a:lstStyle/>
          <a:p>
            <a:r>
              <a:rPr lang="en-US"/>
              <a:t>One of the older FPCA for f0 contour papers is from Aston et al 2010: https://rss.onlinelibrary.wiley.com/doi/abs/10.1111/j.1467-9876.2009.00689.x</a:t>
            </a:r>
          </a:p>
        </p188:txBody>
      </p188:reply>
    </p188:replyLst>
    <p188:txBody>
      <a:bodyPr/>
      <a:lstStyle/>
      <a:p>
        <a:r>
          <a:rPr lang="en-US"/>
          <a:t>maybe say et seq? there's more and more and the idea of basis functions is a pretty old one. For example, there's also an old paper using polynomials https://doi.org/10.1017/S0025100304001690   and a long line of work with Legendre  polynomials, some recent stuff https://karolinum.cz/data/clanek/10988/Phil_2022_1_0097.pdf and even a dissertation! https://academicworks.cuny.edu/cgi/viewcontent.cgi?article=4202&amp;context=gc_etds</a:t>
        </a:r>
      </a:p>
    </p188:txBody>
  </p188:cm>
</p188:cmLst>
</file>

<file path=ppt/comments/modernComment_104_49B4A7EC.xml><?xml version="1.0" encoding="utf-8"?>
<p188:cmLst xmlns:a="http://schemas.openxmlformats.org/drawingml/2006/main" xmlns:r="http://schemas.openxmlformats.org/officeDocument/2006/relationships" xmlns:p188="http://schemas.microsoft.com/office/powerpoint/2018/8/main">
  <p188:cm id="{713E4D59-AEF9-4B1A-BD05-2CC95FA2CE8D}" authorId="{56357803-D5AF-1674-D0AE-ED0FEFECDB06}" created="2023-07-17T17:05:57.798">
    <ac:deMkLst xmlns:ac="http://schemas.microsoft.com/office/drawing/2013/main/command">
      <pc:docMk xmlns:pc="http://schemas.microsoft.com/office/powerpoint/2013/main/command"/>
      <pc:sldMk xmlns:pc="http://schemas.microsoft.com/office/powerpoint/2013/main/command" cId="1236576236" sldId="260"/>
      <ac:spMk id="3" creationId="{A8DDB80E-6F47-EC91-E462-8B95950BB43D}"/>
    </ac:deMkLst>
    <p188:txBody>
      <a:bodyPr/>
      <a:lstStyle/>
      <a:p>
        <a:r>
          <a:rPr lang="en-US"/>
          <a:t>Are we getting too acronym heavy? FPCA, GAMMs, PCs</a:t>
        </a:r>
      </a:p>
    </p188:txBody>
  </p188:cm>
  <p188:cm id="{FC6DA085-03BD-4053-B109-95F422FEC2BE}" authorId="{56357803-D5AF-1674-D0AE-ED0FEFECDB06}" created="2023-07-17T17:08:12.381">
    <ac:txMkLst xmlns:ac="http://schemas.microsoft.com/office/drawing/2013/main/command">
      <pc:docMk xmlns:pc="http://schemas.microsoft.com/office/powerpoint/2013/main/command"/>
      <pc:sldMk xmlns:pc="http://schemas.microsoft.com/office/powerpoint/2013/main/command" cId="1236576236" sldId="260"/>
      <ac:spMk id="3" creationId="{A8DDB80E-6F47-EC91-E462-8B95950BB43D}"/>
      <ac:txMk cp="0">
        <ac:context len="4" hash="481780"/>
      </ac:txMk>
    </ac:txMkLst>
    <p188:pos x="8183671" y="605424"/>
    <p188:txBody>
      <a:bodyPr/>
      <a:lstStyle/>
      <a:p>
        <a:r>
          <a:rPr lang="en-US"/>
          <a:t>What's the most concise visual to use for this? In LabPhon we explained in detail, but we don't have time for that here</a:t>
        </a:r>
      </a:p>
    </p188:txBody>
  </p188:cm>
  <p188:cm id="{F813CA24-3146-479F-AB50-062C9E8BBF96}" authorId="{56357803-D5AF-1674-D0AE-ED0FEFECDB06}" created="2023-07-17T18:08:09.949">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2609711236" colId="3857391609"/>
      <ac:txMk cp="0" len="16">
        <ac:context len="17" hash="2535265992"/>
      </ac:txMk>
    </ac:txMkLst>
    <p188:pos x="5960301" y="1127342"/>
    <p188:txBody>
      <a:bodyPr/>
      <a:lstStyle/>
      <a:p>
        <a:r>
          <a:rPr lang="en-US"/>
          <a:t>To-do: check if we did run analysis for by-speaker norm, by-item (alone) random intercept</a:t>
        </a:r>
      </a:p>
    </p188:txBody>
  </p188:cm>
  <p188:cm id="{7F3DDF73-317E-4A8A-8410-2B2E7093B89E}" authorId="{56357803-D5AF-1674-D0AE-ED0FEFECDB06}" created="2023-07-17T18:15:25.224">
    <ac:de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deMkLst>
    <p188:txBody>
      <a:bodyPr/>
      <a:lstStyle/>
      <a:p>
        <a:r>
          <a:rPr lang="en-US"/>
          <a:t>How to cleanly indicate top row is random intercepts? </a:t>
        </a:r>
      </a:p>
    </p188:txBody>
  </p188:cm>
  <p188:cm id="{38032E6E-F705-4360-A3BD-39388A9FEC6B}" authorId="{56357803-D5AF-1674-D0AE-ED0FEFECDB06}" created="2023-07-19T06:19:38.621">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911200993" colId="3857391609"/>
      <ac:txMk cp="0" len="8">
        <ac:context len="9" hash="948533668"/>
      </ac:txMk>
    </ac:txMkLst>
    <p188:pos x="5688904" y="208767"/>
    <p188:txBody>
      <a:bodyPr/>
      <a:lstStyle/>
      <a:p>
        <a:r>
          <a:rPr lang="en-US"/>
          <a:t>Random effects structure matters! Emphasize?</a:t>
        </a:r>
      </a:p>
    </p188:txBody>
  </p188:cm>
  <p188:cm id="{7E8664EF-8C26-4ED8-91DF-BC8E7F550A07}" authorId="{56357803-D5AF-1674-D0AE-ED0FEFECDB06}" created="2023-07-19T19:06:32.744">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911200993" colId="801189887"/>
      <ac:txMk cp="0" len="10">
        <ac:context len="12" hash="1457987168"/>
      </ac:txMk>
    </ac:txMkLst>
    <p188:pos x="4011283" y="273169"/>
    <p188:replyLst>
      <p188:reply id="{1BE7F409-D567-4E08-9E24-A0134887F433}" authorId="{56357803-D5AF-1674-D0AE-ED0FEFECDB06}" created="2023-07-19T19:06:47.510">
        <p188:txBody>
          <a:bodyPr/>
          <a:lstStyle/>
          <a:p>
            <a:r>
              <a:rPr lang="en-US"/>
              <a:t>Zoom in for data for different speakers</a:t>
            </a:r>
          </a:p>
        </p188:txBody>
      </p188:reply>
    </p188:replyLst>
    <p188:txBody>
      <a:bodyPr/>
      <a:lstStyle/>
      <a:p>
        <a:r>
          <a:rPr lang="en-US"/>
          <a:t>Talk about speaker variability in amount of sag PC</a:t>
        </a:r>
      </a:p>
    </p188:txBody>
  </p188:cm>
  <p188:cm id="{4B15D7AB-3162-45D2-9640-7D001895E748}" authorId="{56357803-D5AF-1674-D0AE-ED0FEFECDB06}" created="2023-07-19T19:09:25.892">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911200993" colId="841543426"/>
      <ac:txMk cp="16" len="7">
        <ac:context len="25" hash="854741783"/>
      </ac:txMk>
    </ac:txMkLst>
    <p188:pos x="8100164" y="574109"/>
    <p188:replyLst>
      <p188:reply id="{B4126395-3D21-417E-B303-04826127FD69}" authorId="{56357803-D5AF-1674-D0AE-ED0FEFECDB06}" created="2023-07-19T19:09:49.721">
        <p188:txBody>
          <a:bodyPr/>
          <a:lstStyle/>
          <a:p>
            <a:r>
              <a:rPr lang="en-US"/>
              <a:t>Segmental effects</a:t>
            </a:r>
          </a:p>
        </p188:txBody>
      </p188:reply>
    </p188:replyLst>
    <p188:txBody>
      <a:bodyPr/>
      <a:lstStyle/>
      <a:p>
        <a:r>
          <a:rPr lang="en-US"/>
          <a:t>By-item variation</a:t>
        </a:r>
      </a:p>
    </p188:txBody>
  </p188:cm>
  <p188:cm id="{27E7A58D-2D28-464F-9279-32AE48095421}" authorId="{56357803-D5AF-1674-D0AE-ED0FEFECDB06}" created="2023-07-19T19:30:47.616">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2609711236" colId="3857391609"/>
      <ac:txMk cp="1" len="15">
        <ac:context len="17" hash="2535265992"/>
      </ac:txMk>
    </ac:txMkLst>
    <p188:pos x="6440465" y="1878904"/>
    <p188:txBody>
      <a:bodyPr/>
      <a:lstStyle/>
      <a:p>
        <a:r>
          <a:rPr lang="en-US"/>
          <a:t>Go into random coefficients and compare to general to better explain this difference</a:t>
        </a:r>
      </a:p>
    </p188:txBody>
  </p188:cm>
  <p188:cm id="{D53694F7-4860-4B93-987E-A5CEF3C66DDE}" authorId="{56357803-D5AF-1674-D0AE-ED0FEFECDB06}" created="2023-07-19T19:33:46.467">
    <ac:txMkLst xmlns:ac="http://schemas.microsoft.com/office/drawing/2013/main/command">
      <pc:docMk xmlns:pc="http://schemas.microsoft.com/office/powerpoint/2013/main/command"/>
      <pc:sldMk xmlns:pc="http://schemas.microsoft.com/office/powerpoint/2013/main/command" cId="1236576236" sldId="260"/>
      <ac:graphicFrameMk id="5" creationId="{851129C6-DBCA-6BFD-39CD-FEEEB490F1F1}"/>
      <ac:tblMk/>
      <ac:tcMk rowId="2609711236" colId="3857391609"/>
      <ac:txMk cp="1" len="15">
        <ac:context len="17" hash="2535265992"/>
      </ac:txMk>
    </ac:txMkLst>
    <p188:pos x="6440465" y="1878904"/>
    <p188:txBody>
      <a:bodyPr/>
      <a:lstStyle/>
      <a:p>
        <a:r>
          <a:rPr lang="en-US"/>
          <a:t>Visualize/look at random coefficients vs general for by-item sag differences</a:t>
        </a:r>
      </a:p>
    </p188:txBody>
  </p188:cm>
</p188:cmLst>
</file>

<file path=ppt/comments/modernComment_107_127DB8CD.xml><?xml version="1.0" encoding="utf-8"?>
<p188:cmLst xmlns:a="http://schemas.openxmlformats.org/drawingml/2006/main" xmlns:r="http://schemas.openxmlformats.org/officeDocument/2006/relationships" xmlns:p188="http://schemas.microsoft.com/office/powerpoint/2018/8/main">
  <p188:cm id="{1082C11A-217D-48DB-9272-0C60A4F3A5DA}" authorId="{56357803-D5AF-1674-D0AE-ED0FEFECDB06}" created="2023-07-17T04:00:06.160">
    <ac:txMkLst xmlns:ac="http://schemas.microsoft.com/office/drawing/2013/main/command">
      <pc:docMk xmlns:pc="http://schemas.microsoft.com/office/powerpoint/2013/main/command"/>
      <pc:sldMk xmlns:pc="http://schemas.microsoft.com/office/powerpoint/2013/main/command" cId="310229197" sldId="263"/>
      <ac:spMk id="3" creationId="{A4241307-44C0-C6BB-781A-12C939391D10}"/>
      <ac:txMk cp="0">
        <ac:context len="491" hash="3783343652"/>
      </ac:txMk>
    </ac:txMkLst>
    <p188:pos x="3486410" y="2505205"/>
    <p188:txBody>
      <a:bodyPr/>
      <a:lstStyle/>
      <a:p>
        <a:r>
          <a:rPr lang="en-US"/>
          <a:t>Given this is ICPhS, do we really need to spell out what we mean by incomplete neutralization? It would be ideal just to put it explicitly in the common ground, but we only have 12mins...</a:t>
        </a:r>
      </a:p>
    </p188:txBody>
  </p188:cm>
  <p188:cm id="{DC501DAF-8F4A-406F-8AEB-3A3A215140A8}" authorId="{56357803-D5AF-1674-D0AE-ED0FEFECDB06}" created="2023-07-26T19:48:40.922">
    <ac:deMkLst xmlns:ac="http://schemas.microsoft.com/office/drawing/2013/main/command">
      <pc:docMk xmlns:pc="http://schemas.microsoft.com/office/powerpoint/2013/main/command"/>
      <pc:sldMk xmlns:pc="http://schemas.microsoft.com/office/powerpoint/2013/main/command" cId="310229197" sldId="263"/>
      <ac:spMk id="3" creationId="{A4241307-44C0-C6BB-781A-12C939391D10}"/>
    </ac:deMkLst>
    <p188:txBody>
      <a:bodyPr/>
      <a:lstStyle/>
      <a:p>
        <a:r>
          <a:rPr lang="en-US"/>
          <a:t>Want to get to: methods, why incomplete neutralization matters</a:t>
        </a:r>
      </a:p>
    </p188:txBody>
  </p188:cm>
  <p188:cm id="{B5A22144-3DA1-4734-8479-BA00161EE645}" authorId="{56357803-D5AF-1674-D0AE-ED0FEFECDB06}" created="2023-07-26T19:51:09.661">
    <ac:deMkLst xmlns:ac="http://schemas.microsoft.com/office/drawing/2013/main/command">
      <pc:docMk xmlns:pc="http://schemas.microsoft.com/office/powerpoint/2013/main/command"/>
      <pc:sldMk xmlns:pc="http://schemas.microsoft.com/office/powerpoint/2013/main/command" cId="310229197" sldId="263"/>
      <ac:spMk id="3" creationId="{A4241307-44C0-C6BB-781A-12C939391D10}"/>
    </ac:deMkLst>
    <p188:replyLst>
      <p188:reply id="{ACBB46E2-4587-414E-8B7D-EC59AC69F8AC}" authorId="{26721083-560F-4EFE-B454-322D91DEA0BF}" created="2023-07-26T19:51:47.065">
        <p188:txBody>
          <a:bodyPr/>
          <a:lstStyle/>
          <a:p>
            <a:r>
              <a:rPr lang="en-US"/>
              <a:t>researcher degrees: https://www.journal-labphon.org/article/id/6237/</a:t>
            </a:r>
          </a:p>
        </p188:txBody>
      </p188:reply>
      <p188:reply id="{8086607F-48D1-46FD-ACFC-8B93AC354125}" authorId="{26721083-560F-4EFE-B454-322D91DEA0BF}" created="2023-07-26T19:52:49.144">
        <p188:txBody>
          <a:bodyPr/>
          <a:lstStyle/>
          <a:p>
            <a:r>
              <a:rPr lang="en-US"/>
              <a:t>purple bananas: https://psyarxiv.com/q8t2k/</a:t>
            </a:r>
          </a:p>
        </p188:txBody>
      </p188:reply>
      <p188:reply id="{084A0493-9E21-4190-9470-AF82D16E7CF1}" authorId="{26721083-560F-4EFE-B454-322D91DEA0BF}" created="2023-07-26T19:54:43.334">
        <p188:txBody>
          <a:bodyPr/>
          <a:lstStyle/>
          <a:p>
            <a:r>
              <a:rPr lang="en-US"/>
              <a:t>stanley: https://www.degruyter.com/document/doi/10.1515/lingvan-2022-0065/html</a:t>
            </a:r>
          </a:p>
        </p188:txBody>
      </p188:reply>
    </p188:replyLst>
    <p188:txBody>
      <a:bodyPr/>
      <a:lstStyle/>
      <a:p>
        <a:r>
          <a:rPr lang="en-US"/>
          <a:t>Citations to add: Rutger: paper about research degrees of freedom
Purple bananas study - researcher teams analyzing the same data
Joey Stanley - order of making choices </a:t>
        </a:r>
      </a:p>
    </p188:txBody>
  </p188:cm>
  <p188:cm id="{E13E3134-2E18-465D-B1F6-F4473C60985E}" authorId="{56357803-D5AF-1674-D0AE-ED0FEFECDB06}" created="2023-07-26T19:56:29.890">
    <ac:deMkLst xmlns:ac="http://schemas.microsoft.com/office/drawing/2013/main/command">
      <pc:docMk xmlns:pc="http://schemas.microsoft.com/office/powerpoint/2013/main/command"/>
      <pc:sldMk xmlns:pc="http://schemas.microsoft.com/office/powerpoint/2013/main/command" cId="310229197" sldId="263"/>
      <ac:spMk id="3" creationId="{A4241307-44C0-C6BB-781A-12C939391D10}"/>
    </ac:deMkLst>
    <p188:txBody>
      <a:bodyPr/>
      <a:lstStyle/>
      <a:p>
        <a:r>
          <a:rPr lang="en-US"/>
          <a:t>cite us as incomplete neutralization found in previous work</a:t>
        </a:r>
      </a:p>
    </p188:txBody>
  </p188:cm>
  <p188:cm id="{2ABCB9E3-C8D0-4152-9B57-3713D97097A7}" authorId="{56357803-D5AF-1674-D0AE-ED0FEFECDB06}" created="2023-07-26T20:04:18.452">
    <pc:sldMkLst xmlns:pc="http://schemas.microsoft.com/office/powerpoint/2013/main/command">
      <pc:docMk/>
      <pc:sldMk cId="310229197" sldId="263"/>
    </pc:sldMkLst>
    <p188:txBody>
      <a:bodyPr/>
      <a:lstStyle/>
      <a:p>
        <a:r>
          <a:rPr lang="en-US"/>
          <a:t>Phonetic assumptions/motivations of by-item random effects; different normalization choices and over-normalization choices</a:t>
        </a:r>
      </a:p>
    </p188:txBody>
  </p188:cm>
</p188:cmLst>
</file>

<file path=ppt/comments/modernComment_10A_131EFAB3.xml><?xml version="1.0" encoding="utf-8"?>
<p188:cmLst xmlns:a="http://schemas.openxmlformats.org/drawingml/2006/main" xmlns:r="http://schemas.openxmlformats.org/officeDocument/2006/relationships" xmlns:p188="http://schemas.microsoft.com/office/powerpoint/2018/8/main">
  <p188:cm id="{FF7860EE-248C-4350-BDAE-C96C00296868}" authorId="{56357803-D5AF-1674-D0AE-ED0FEFECDB06}" created="2023-07-19T06:19:15.355">
    <ac:txMkLst xmlns:ac="http://schemas.microsoft.com/office/drawing/2013/main/command">
      <pc:docMk xmlns:pc="http://schemas.microsoft.com/office/powerpoint/2013/main/command"/>
      <pc:sldMk xmlns:pc="http://schemas.microsoft.com/office/powerpoint/2013/main/command" cId="320797363" sldId="266"/>
      <ac:graphicFrameMk id="5" creationId="{851129C6-DBCA-6BFD-39CD-FEEEB490F1F1}"/>
      <ac:tblMk/>
      <ac:tcMk rowId="2609711236" colId="841543426"/>
      <ac:txMk cp="0" len="23">
        <ac:context len="24" hash="1082139902"/>
      </ac:txMk>
    </ac:txMkLst>
    <p188:pos x="8110602" y="1649260"/>
    <p188:txBody>
      <a:bodyPr/>
      <a:lstStyle/>
      <a:p>
        <a:r>
          <a:rPr lang="en-US"/>
          <a:t>Normalization choice matters! Emphasize?</a:t>
        </a:r>
      </a:p>
    </p188:txBody>
  </p188:cm>
  <p188:cm id="{EDE02EF9-E4BB-49B5-91A9-7ED313F64EE4}" authorId="{56357803-D5AF-1674-D0AE-ED0FEFECDB06}" created="2023-07-19T19:15:10.687">
    <ac:txMkLst xmlns:ac="http://schemas.microsoft.com/office/drawing/2013/main/command">
      <pc:docMk xmlns:pc="http://schemas.microsoft.com/office/powerpoint/2013/main/command"/>
      <pc:sldMk xmlns:pc="http://schemas.microsoft.com/office/powerpoint/2013/main/command" cId="320797363" sldId="266"/>
      <ac:spMk id="3" creationId="{A8DDB80E-6F47-EC91-E462-8B95950BB43D}"/>
      <ac:txMk cp="15" len="22">
        <ac:context len="151" hash="1365936492"/>
      </ac:txMk>
    </ac:txMkLst>
    <p188:pos x="5793287" y="229643"/>
    <p188:txBody>
      <a:bodyPr/>
      <a:lstStyle/>
      <a:p>
        <a:r>
          <a:rPr lang="en-US"/>
          <a:t>Put in appendix if people want to see linear regression</a:t>
        </a:r>
      </a:p>
    </p188:txBody>
  </p188:cm>
  <p188:cm id="{D52B711C-33EF-4A7D-857E-F4A3F6178FAD}" authorId="{56357803-D5AF-1674-D0AE-ED0FEFECDB06}" created="2023-07-19T19:16:10.580">
    <ac:txMkLst xmlns:ac="http://schemas.microsoft.com/office/drawing/2013/main/command">
      <pc:docMk xmlns:pc="http://schemas.microsoft.com/office/powerpoint/2013/main/command"/>
      <pc:sldMk xmlns:pc="http://schemas.microsoft.com/office/powerpoint/2013/main/command" cId="320797363" sldId="266"/>
      <ac:spMk id="3" creationId="{A8DDB80E-6F47-EC91-E462-8B95950BB43D}"/>
      <ac:txMk cp="15" len="22">
        <ac:context len="151" hash="1365936492"/>
      </ac:txMk>
    </ac:txMkLst>
    <p188:pos x="5793287" y="229643"/>
    <p188:txBody>
      <a:bodyPr/>
      <a:lstStyle/>
      <a:p>
        <a:r>
          <a:rPr lang="en-US"/>
          <a:t>Add commentary about FPCA vs GAMMs for appendix - people may ask</a:t>
        </a:r>
      </a:p>
    </p188:txBody>
  </p188:cm>
</p188:cmLst>
</file>

<file path=ppt/comments/modernComment_10D_BA0DA536.xml><?xml version="1.0" encoding="utf-8"?>
<p188:cmLst xmlns:a="http://schemas.openxmlformats.org/drawingml/2006/main" xmlns:r="http://schemas.openxmlformats.org/officeDocument/2006/relationships" xmlns:p188="http://schemas.microsoft.com/office/powerpoint/2018/8/main">
  <p188:cm id="{C34CCB94-0DD2-4EC4-BBB8-6FFCD0E9DC6C}" authorId="{56357803-D5AF-1674-D0AE-ED0FEFECDB06}" created="2023-07-19T06:04:30.616">
    <ac:deMkLst xmlns:ac="http://schemas.microsoft.com/office/drawing/2013/main/command">
      <pc:docMk xmlns:pc="http://schemas.microsoft.com/office/powerpoint/2013/main/command"/>
      <pc:sldMk xmlns:pc="http://schemas.microsoft.com/office/powerpoint/2013/main/command" cId="3121456438" sldId="269"/>
      <ac:picMk id="6" creationId="{922902EF-EAF4-A26D-5487-B367818811E0}"/>
    </ac:deMkLst>
    <p188:txBody>
      <a:bodyPr/>
      <a:lstStyle/>
      <a:p>
        <a:r>
          <a:rPr lang="en-US"/>
          <a:t>todo: replace with pdf</a:t>
        </a:r>
      </a:p>
    </p188:txBody>
  </p188:cm>
  <p188:cm id="{2C56C398-7F28-428F-94B8-34DD20426C04}" authorId="{56357803-D5AF-1674-D0AE-ED0FEFECDB06}" created="2023-07-19T06:04:44.429">
    <ac:deMkLst xmlns:ac="http://schemas.microsoft.com/office/drawing/2013/main/command">
      <pc:docMk xmlns:pc="http://schemas.microsoft.com/office/powerpoint/2013/main/command"/>
      <pc:sldMk xmlns:pc="http://schemas.microsoft.com/office/powerpoint/2013/main/command" cId="3121456438" sldId="269"/>
      <ac:picMk id="6" creationId="{922902EF-EAF4-A26D-5487-B367818811E0}"/>
    </ac:deMkLst>
    <p188:txBody>
      <a:bodyPr/>
      <a:lstStyle/>
      <a:p>
        <a:r>
          <a:rPr lang="en-US"/>
          <a:t>What to do with LL?</a:t>
        </a:r>
      </a:p>
    </p188:txBody>
  </p188:cm>
  <p188:cm id="{28F95825-1925-4C66-9D35-B977100031C3}" authorId="{56357803-D5AF-1674-D0AE-ED0FEFECDB06}" created="2023-07-19T18:11:57.049">
    <ac:txMkLst xmlns:ac="http://schemas.microsoft.com/office/drawing/2013/main/command">
      <pc:docMk xmlns:pc="http://schemas.microsoft.com/office/powerpoint/2013/main/command"/>
      <pc:sldMk xmlns:pc="http://schemas.microsoft.com/office/powerpoint/2013/main/command" cId="3121456438" sldId="269"/>
      <ac:spMk id="3" creationId="{B4A7A443-F114-A9BF-69D6-2CDD5153A084}"/>
      <ac:txMk cp="0">
        <ac:context len="201" hash="400455043"/>
      </ac:txMk>
    </ac:txMkLst>
    <p188:pos x="10208712" y="229643"/>
    <p188:replyLst>
      <p188:reply id="{6309B13E-01C9-41A5-BFF0-905ECBC39A3E}" authorId="{56357803-D5AF-1674-D0AE-ED0FEFECDB06}" created="2023-07-19T19:21:55.157">
        <p188:txBody>
          <a:bodyPr/>
          <a:lstStyle/>
          <a:p>
            <a:r>
              <a:rPr lang="en-US"/>
              <a:t>Add visualization</a:t>
            </a:r>
          </a:p>
        </p188:txBody>
      </p188:reply>
    </p188:replyLst>
    <p188:txBody>
      <a:bodyPr/>
      <a:lstStyle/>
      <a:p>
        <a:r>
          <a:rPr lang="en-US"/>
          <a:t>Should we explain more than this, e.g. splines?</a:t>
        </a:r>
      </a:p>
    </p188:txBody>
  </p188:cm>
  <p188:cm id="{1F1FF41B-D1E9-4A51-B5E8-5E6722C5DFBD}" authorId="{56357803-D5AF-1674-D0AE-ED0FEFECDB06}" created="2023-07-19T18:44:07.533">
    <pc:sldMkLst xmlns:pc="http://schemas.microsoft.com/office/powerpoint/2013/main/command">
      <pc:docMk/>
      <pc:sldMk cId="3121456438" sldId="269"/>
    </pc:sldMkLst>
    <p188:replyLst>
      <p188:reply id="{E0DEE7EF-5E1F-4003-8324-3055B45E2F96}" authorId="{56357803-D5AF-1674-D0AE-ED0FEFECDB06}" created="2023-07-19T18:45:39.709">
        <p188:txBody>
          <a:bodyPr/>
          <a:lstStyle/>
          <a:p>
            <a:r>
              <a:rPr lang="en-US"/>
              <a:t>Maybe make this figure earlier then come back to it</a:t>
            </a:r>
          </a:p>
        </p188:txBody>
      </p188:reply>
      <p188:reply id="{FB7ACD6B-06CD-4E77-B352-93D31829B869}" authorId="{56357803-D5AF-1674-D0AE-ED0FEFECDB06}" created="2023-07-19T18:46:13.491">
        <p188:txBody>
          <a:bodyPr/>
          <a:lstStyle/>
          <a:p>
            <a:r>
              <a:rPr lang="en-US"/>
              <a:t>Not necessarily going into normalization for this, just showing an implementation difference</a:t>
            </a:r>
          </a:p>
        </p188:txBody>
      </p188:reply>
      <p188:reply id="{448CB3F4-93C9-4CC7-A952-F78578B1A373}" authorId="{56357803-D5AF-1674-D0AE-ED0FEFECDB06}" created="2023-07-19T18:46:30.680">
        <p188:txBody>
          <a:bodyPr/>
          <a:lstStyle/>
          <a:p>
            <a:r>
              <a:rPr lang="en-US"/>
              <a:t>Around slides 2 and 3</a:t>
            </a:r>
          </a:p>
        </p188:txBody>
      </p188:reply>
      <p188:reply id="{8FFAD83E-D947-449B-8FCA-520A91F81446}" authorId="{56357803-D5AF-1674-D0AE-ED0FEFECDB06}" created="2023-07-19T18:47:12.478">
        <p188:txBody>
          <a:bodyPr/>
          <a:lstStyle/>
          <a:p>
            <a:r>
              <a:rPr lang="en-US"/>
              <a:t>CConnecting to Scott background</a:t>
            </a:r>
          </a:p>
        </p188:txBody>
      </p188:reply>
    </p188:replyLst>
    <p188:txBody>
      <a:bodyPr/>
      <a:lstStyle/>
      <a:p>
        <a:r>
          <a:rPr lang="en-US"/>
          <a:t>Introduce LL briefly, just say it comes from another source; also interesting that it is a high span but lower than the others</a:t>
        </a:r>
      </a:p>
    </p188:txBody>
  </p188:cm>
  <p188:cm id="{35271CEE-21AA-4BF0-82CE-CA5C25E9D498}" authorId="{56357803-D5AF-1674-D0AE-ED0FEFECDB06}" created="2023-07-19T19:24:02.599">
    <pc:sldMkLst xmlns:pc="http://schemas.microsoft.com/office/powerpoint/2013/main/command">
      <pc:docMk/>
      <pc:sldMk cId="3121456438" sldId="269"/>
    </pc:sldMkLst>
    <p188:txBody>
      <a:bodyPr/>
      <a:lstStyle/>
      <a:p>
        <a:r>
          <a:rPr lang="en-US"/>
          <a:t>Reconciling this result with FPCA results</a:t>
        </a:r>
      </a:p>
    </p188:txBody>
  </p188:cm>
  <p188:cm id="{68F13A03-662A-442C-B6C5-107A08539044}" authorId="{56357803-D5AF-1674-D0AE-ED0FEFECDB06}" created="2023-07-19T19:40:32.936">
    <ac:txMkLst xmlns:ac="http://schemas.microsoft.com/office/drawing/2013/main/command">
      <pc:docMk xmlns:pc="http://schemas.microsoft.com/office/powerpoint/2013/main/command"/>
      <pc:sldMk xmlns:pc="http://schemas.microsoft.com/office/powerpoint/2013/main/command" cId="3121456438" sldId="269"/>
      <ac:spMk id="3" creationId="{B4A7A443-F114-A9BF-69D6-2CDD5153A084}"/>
      <ac:txMk cp="147">
        <ac:context len="201" hash="400455043"/>
      </ac:txMk>
    </ac:txMkLst>
    <p188:pos x="8152356" y="1242164"/>
    <p188:txBody>
      <a:bodyPr/>
      <a:lstStyle/>
      <a:p>
        <a:r>
          <a:rPr lang="en-US"/>
          <a:t>Focus on normalization choice for GAMMs, speaker and item variation for FPCA</a:t>
        </a:r>
      </a:p>
    </p188:txBody>
  </p188:cm>
  <p188:cm id="{31A915BA-C8EC-8149-956B-404D14076C02}" authorId="{26721083-560F-4EFE-B454-322D91DEA0BF}" created="2023-08-06T08:21:35.092">
    <ac:txMkLst xmlns:ac="http://schemas.microsoft.com/office/drawing/2013/main/command">
      <pc:docMk xmlns:pc="http://schemas.microsoft.com/office/powerpoint/2013/main/command"/>
      <pc:sldMk xmlns:pc="http://schemas.microsoft.com/office/powerpoint/2013/main/command" cId="3121456438" sldId="269"/>
      <ac:spMk id="3" creationId="{B4A7A443-F114-A9BF-69D6-2CDD5153A084}"/>
      <ac:txMk cp="183" len="13">
        <ac:context len="201" hash="400455043"/>
      </ac:txMk>
    </ac:txMkLst>
    <p188:pos x="4826794" y="4364712"/>
    <p188:txBody>
      <a:bodyPr/>
      <a:lstStyle/>
      <a:p>
        <a:r>
          <a:rPr lang="en-US"/>
          <a:t>no evidence for?</a:t>
        </a:r>
      </a:p>
    </p188:txBody>
  </p188:cm>
</p188:cmLst>
</file>

<file path=ppt/comments/modernComment_10E_FE92C15B.xml><?xml version="1.0" encoding="utf-8"?>
<p188:cmLst xmlns:a="http://schemas.openxmlformats.org/drawingml/2006/main" xmlns:r="http://schemas.openxmlformats.org/officeDocument/2006/relationships" xmlns:p188="http://schemas.microsoft.com/office/powerpoint/2018/8/main">
  <p188:cm id="{11AA4B93-5289-4EF0-B170-8C421E39C447}" authorId="{56357803-D5AF-1674-D0AE-ED0FEFECDB06}" created="2023-08-01T17:08:14.366">
    <pc:sldMkLst xmlns:pc="http://schemas.microsoft.com/office/powerpoint/2013/main/command">
      <pc:docMk/>
      <pc:sldMk cId="4271030619" sldId="270"/>
    </pc:sldMkLst>
    <p188:replyLst>
      <p188:reply id="{95EBA8C0-A9A1-44C7-8861-554EFC39F2F7}" authorId="{56357803-D5AF-1674-D0AE-ED0FEFECDB06}" created="2023-08-01T19:54:19.603">
        <p188:txBody>
          <a:bodyPr/>
          <a:lstStyle/>
          <a:p>
            <a:r>
              <a:rPr lang="en-US"/>
              <a:t>yes</a:t>
            </a:r>
          </a:p>
        </p188:txBody>
      </p188:reply>
      <p188:reply id="{DCF4F162-2D49-44DF-B9AA-061EC1349D6F}" authorId="{56357803-D5AF-1674-D0AE-ED0FEFECDB06}" created="2023-08-02T15:38:20.642">
        <p188:txBody>
          <a:bodyPr/>
          <a:lstStyle/>
          <a:p>
            <a:r>
              <a:rPr lang="en-US"/>
              <a:t>do this verbally</a:t>
            </a:r>
          </a:p>
        </p188:txBody>
      </p188:reply>
    </p188:replyLst>
    <p188:txBody>
      <a:bodyPr/>
      <a:lstStyle/>
      <a:p>
        <a:r>
          <a:rPr lang="en-US"/>
          <a:t>Do we still want to include this slide if the differences go away with a different norm choice? Or should we just add that as another plot?</a:t>
        </a:r>
      </a:p>
    </p188:txBody>
  </p188:cm>
  <p188:cm id="{3DE14397-2852-43C0-B214-6CC0622AFC2A}" authorId="{56357803-D5AF-1674-D0AE-ED0FEFECDB06}" created="2023-08-01T19:39:59.443">
    <pc:sldMkLst xmlns:pc="http://schemas.microsoft.com/office/powerpoint/2013/main/command">
      <pc:docMk/>
      <pc:sldMk cId="4271030619" sldId="270"/>
    </pc:sldMkLst>
    <p188:txBody>
      <a:bodyPr/>
      <a:lstStyle/>
      <a:p>
        <a:r>
          <a:rPr lang="en-US"/>
          <a:t>interepting GAMMs based on looking at smooths and significant difference regions</a:t>
        </a:r>
      </a:p>
    </p188:txBody>
  </p188:cm>
  <p188:cm id="{3CC26F92-0B18-4FF1-BC7D-AE88B3EC4D6A}" authorId="{56357803-D5AF-1674-D0AE-ED0FEFECDB06}" created="2023-08-02T15:50:59.445">
    <pc:sldMkLst xmlns:pc="http://schemas.microsoft.com/office/powerpoint/2013/main/command">
      <pc:docMk/>
      <pc:sldMk cId="4271030619" sldId="270"/>
    </pc:sldMkLst>
    <p188:txBody>
      <a:bodyPr/>
      <a:lstStyle/>
      <a:p>
        <a:r>
          <a:rPr lang="en-US"/>
          <a:t>lack of replication of original results but don't want to put too much confidence into it: low interpretability, small dataset</a:t>
        </a:r>
      </a:p>
    </p188:txBody>
  </p188:cm>
  <p188:cm id="{8F81A31D-93A4-214F-AB46-32FBF90DC979}" authorId="{26721083-560F-4EFE-B454-322D91DEA0BF}" created="2023-08-06T08:51:26.938">
    <pc:sldMkLst xmlns:pc="http://schemas.microsoft.com/office/powerpoint/2013/main/command">
      <pc:docMk/>
      <pc:sldMk cId="4271030619" sldId="270"/>
    </pc:sldMkLst>
    <p188:txBody>
      <a:bodyPr/>
      <a:lstStyle/>
      <a:p>
        <a:r>
          <a:rPr lang="en-US"/>
          <a:t>I added in new versions of plots that were higher resolution</a:t>
        </a:r>
      </a:p>
    </p188:txBody>
  </p188:cm>
</p188:cmLst>
</file>

<file path=ppt/comments/modernComment_112_542FFDC6.xml><?xml version="1.0" encoding="utf-8"?>
<p188:cmLst xmlns:a="http://schemas.openxmlformats.org/drawingml/2006/main" xmlns:r="http://schemas.openxmlformats.org/officeDocument/2006/relationships" xmlns:p188="http://schemas.microsoft.com/office/powerpoint/2018/8/main">
  <p188:cm id="{48B5E42E-2708-4590-8552-0A0C9684DFA2}" authorId="{56357803-D5AF-1674-D0AE-ED0FEFECDB06}" created="2023-07-19T18:00:09.346">
    <ac:deMkLst xmlns:ac="http://schemas.microsoft.com/office/drawing/2013/main/command">
      <pc:docMk xmlns:pc="http://schemas.microsoft.com/office/powerpoint/2013/main/command"/>
      <pc:sldMk xmlns:pc="http://schemas.microsoft.com/office/powerpoint/2013/main/command" cId="1412431302" sldId="274"/>
      <ac:picMk id="5" creationId="{979A8489-EB6C-4567-0A85-39130CE937C7}"/>
    </ac:deMkLst>
    <p188:replyLst>
      <p188:reply id="{A673B667-C60E-438C-819A-EBC7C8122FC7}" authorId="{56357803-D5AF-1674-D0AE-ED0FEFECDB06}" created="2023-07-26T04:44:44.497">
        <p188:txBody>
          <a:bodyPr/>
          <a:lstStyle/>
          <a:p>
            <a:r>
              <a:rPr lang="en-US"/>
              <a:t>Move to appendix?</a:t>
            </a:r>
          </a:p>
        </p188:txBody>
      </p188:reply>
    </p188:replyLst>
    <p188:txBody>
      <a:bodyPr/>
      <a:lstStyle/>
      <a:p>
        <a:r>
          <a:rPr lang="en-US"/>
          <a:t>TODO: better image here - an f0 curve with the PCs over top of it, like a combined version of the LabPhon pictures</a:t>
        </a:r>
      </a:p>
    </p188:txBody>
  </p188:cm>
</p188:cmLst>
</file>

<file path=ppt/comments/modernComment_115_83B4895C.xml><?xml version="1.0" encoding="utf-8"?>
<p188:cmLst xmlns:a="http://schemas.openxmlformats.org/drawingml/2006/main" xmlns:r="http://schemas.openxmlformats.org/officeDocument/2006/relationships" xmlns:p188="http://schemas.microsoft.com/office/powerpoint/2018/8/main">
  <p188:cm id="{083A18CD-1799-41B1-8D91-B2D86A0A8D8F}" authorId="{56357803-D5AF-1674-D0AE-ED0FEFECDB06}" created="2023-08-01T19:42:52.885">
    <ac:deMkLst xmlns:ac="http://schemas.microsoft.com/office/drawing/2013/main/command">
      <pc:docMk xmlns:pc="http://schemas.microsoft.com/office/powerpoint/2013/main/command"/>
      <pc:sldMk xmlns:pc="http://schemas.microsoft.com/office/powerpoint/2013/main/command" cId="2209646940" sldId="277"/>
      <ac:spMk id="4" creationId="{1FAE687B-8088-FF80-3CA1-F03B0EF207AC}"/>
    </ac:deMkLst>
    <p188:replyLst>
      <p188:reply id="{96834396-D7D9-469D-B6A7-0EF102982F4E}" authorId="{56357803-D5AF-1674-D0AE-ED0FEFECDB06}" created="2023-08-01T19:43:25.932">
        <p188:txBody>
          <a:bodyPr/>
          <a:lstStyle/>
          <a:p>
            <a:r>
              <a:rPr lang="en-US"/>
              <a:t>cf VOT point measurement and speaking rate - fewer choices</a:t>
            </a:r>
          </a:p>
        </p188:txBody>
      </p188:reply>
      <p188:reply id="{EAC106A0-B9D6-47E9-B2A8-16C0A6BA1179}" authorId="{56357803-D5AF-1674-D0AE-ED0FEFECDB06}" created="2023-08-01T19:43:37.042">
        <p188:txBody>
          <a:bodyPr/>
          <a:lstStyle/>
          <a:p>
            <a:r>
              <a:rPr lang="en-US"/>
              <a:t>matters more because these are tiny differences</a:t>
            </a:r>
          </a:p>
        </p188:txBody>
      </p188:reply>
      <p188:reply id="{96B9A5AD-384C-4A6F-BA49-B028A225D755}" authorId="{56357803-D5AF-1674-D0AE-ED0FEFECDB06}" created="2023-08-01T19:44:26.528">
        <p188:txBody>
          <a:bodyPr/>
          <a:lstStyle/>
          <a:p>
            <a:r>
              <a:rPr lang="en-US"/>
              <a:t>connect back to why this theoretically matters - pierrehumbert, interpolation, phonetic implementation </a:t>
            </a:r>
          </a:p>
        </p188:txBody>
      </p188:reply>
      <p188:reply id="{6BE1F7D5-5FE3-4F85-A3B8-4D65B44CF4F4}" authorId="{56357803-D5AF-1674-D0AE-ED0FEFECDB06}" created="2023-08-01T19:46:41.046">
        <p188:txBody>
          <a:bodyPr/>
          <a:lstStyle/>
          <a:p>
            <a:r>
              <a:rPr lang="en-US"/>
              <a:t>cf original TAI presentation final slide</a:t>
            </a:r>
          </a:p>
        </p188:txBody>
      </p188:reply>
      <p188:reply id="{41FDAE79-2F0A-48C4-BF8F-484075CF01D4}" authorId="{56357803-D5AF-1674-D0AE-ED0FEFECDB06}" created="2023-08-01T19:46:59.156">
        <p188:txBody>
          <a:bodyPr/>
          <a:lstStyle/>
          <a:p>
            <a:r>
              <a:rPr lang="en-US"/>
              <a:t>post icphs: fpca vs gamms with fake sag data on really big dataset</a:t>
            </a:r>
          </a:p>
        </p188:txBody>
      </p188:reply>
    </p188:replyLst>
    <p188:txBody>
      <a:bodyPr/>
      <a:lstStyle/>
      <a:p>
        <a:r>
          <a:rPr lang="en-US"/>
          <a:t>-fpca benefits for small dataset and interpretability
-normalization choices have an effect and no empirical reason to pick one over the other yet</a:t>
        </a:r>
      </a:p>
    </p188:txBody>
  </p188:cm>
</p188:cmLst>
</file>

<file path=ppt/comments/modernComment_117_6374A317.xml><?xml version="1.0" encoding="utf-8"?>
<p188:cmLst xmlns:a="http://schemas.openxmlformats.org/drawingml/2006/main" xmlns:r="http://schemas.openxmlformats.org/officeDocument/2006/relationships" xmlns:p188="http://schemas.microsoft.com/office/powerpoint/2018/8/main">
  <p188:cm id="{984F1BA1-313B-41F3-BDCF-22C813ED2D75}" authorId="{56357803-D5AF-1674-D0AE-ED0FEFECDB06}" status="resolved" created="2023-07-26T19:44:48.414" complete="100000">
    <pc:sldMkLst xmlns:pc="http://schemas.microsoft.com/office/powerpoint/2013/main/command">
      <pc:docMk/>
      <pc:sldMk cId="1668588311" sldId="279"/>
    </pc:sldMkLst>
    <p188:txBody>
      <a:bodyPr/>
      <a:lstStyle/>
      <a:p>
        <a:r>
          <a:rPr lang="en-US"/>
          <a:t>Call splines building blocks; add picture to show splines -&gt; PCs -&gt; f0 contours levels</a:t>
        </a:r>
      </a:p>
    </p188:txBody>
  </p188:cm>
</p188:cmLst>
</file>

<file path=ppt/comments/modernComment_118_E0830356.xml><?xml version="1.0" encoding="utf-8"?>
<p188:cmLst xmlns:a="http://schemas.openxmlformats.org/drawingml/2006/main" xmlns:r="http://schemas.openxmlformats.org/officeDocument/2006/relationships" xmlns:p188="http://schemas.microsoft.com/office/powerpoint/2018/8/main">
  <p188:cm id="{5F34DEC3-FCD9-4585-B879-A2DECBD8C332}" authorId="{3C6FB106-BF95-91FD-DD32-3364FD8A1F63}" status="resolved" created="2023-08-01T17:47:12.440" complete="100000">
    <ac:deMkLst xmlns:ac="http://schemas.microsoft.com/office/drawing/2013/main/command">
      <pc:docMk xmlns:pc="http://schemas.microsoft.com/office/powerpoint/2013/main/command"/>
      <pc:sldMk xmlns:pc="http://schemas.microsoft.com/office/powerpoint/2013/main/command" cId="3766682454" sldId="280"/>
      <ac:picMk id="5" creationId="{6A350439-26AC-6C90-64B1-C86877F53842}"/>
    </ac:deMkLst>
    <p188:txBody>
      <a:bodyPr/>
      <a:lstStyle/>
      <a:p>
        <a:r>
          <a:rPr lang="ko-KR" altLang="en-US"/>
          <a:t>Can we add a figure from Myers et al, to make a direct comparison between point-wise measures vs. trajectory?</a:t>
        </a:r>
      </a:p>
    </p188:txBody>
    <p188:extLst>
      <p:ext xmlns:p="http://schemas.openxmlformats.org/presentationml/2006/main" uri="{57CB4572-C831-44C2-8A1C-0ADB6CCDFE69}">
        <p223:reactions xmlns:p223="http://schemas.microsoft.com/office/powerpoint/2022/03/main">
          <p223:rxn type="👍">
            <p223:instance time="2023-08-01T17:48:15.715" authorId="{56357803-D5AF-1674-D0AE-ED0FEFECDB06}"/>
          </p223:rxn>
        </p223:reactions>
      </p:ext>
    </p188:extLst>
  </p188:cm>
  <p188:cm id="{AFBB02CF-6E81-4535-9C62-7D0E84907DAE}" authorId="{3C6FB106-BF95-91FD-DD32-3364FD8A1F63}" status="resolved" created="2023-08-02T04:25:25.004" complete="100000">
    <ac:deMkLst xmlns:ac="http://schemas.microsoft.com/office/drawing/2013/main/command">
      <pc:docMk xmlns:pc="http://schemas.microsoft.com/office/powerpoint/2013/main/command"/>
      <pc:sldMk xmlns:pc="http://schemas.microsoft.com/office/powerpoint/2013/main/command" cId="3766682454" sldId="280"/>
      <ac:spMk id="3" creationId="{E3AC689E-B93B-8B4D-8039-308FC3521821}"/>
    </ac:deMkLst>
    <p188:txBody>
      <a:bodyPr/>
      <a:lstStyle/>
      <a:p>
        <a:r>
          <a:rPr lang="ko-KR" altLang="en-US"/>
          <a:t>Perhaps for the second bullet point about our previous results, we should put a figure showing the saggy PC here + the boxplot comparing the difference between LH and HH? </a:t>
        </a:r>
      </a:p>
    </p188:txBody>
  </p188:cm>
  <p188:cm id="{53550F71-0EB4-4468-BF91-224552816FD5}" authorId="{56357803-D5AF-1674-D0AE-ED0FEFECDB06}" status="resolved" created="2023-08-02T15:23:16.008" complete="100000">
    <ac:deMkLst xmlns:ac="http://schemas.microsoft.com/office/drawing/2013/main/command">
      <pc:docMk xmlns:pc="http://schemas.microsoft.com/office/powerpoint/2013/main/command"/>
      <pc:sldMk xmlns:pc="http://schemas.microsoft.com/office/powerpoint/2013/main/command" cId="3766682454" sldId="280"/>
      <ac:spMk id="3" creationId="{E3AC689E-B93B-8B4D-8039-308FC3521821}"/>
    </ac:deMkLst>
    <p188:replyLst>
      <p188:reply id="{8CA61E67-838A-424F-8F71-0DE642A62994}" authorId="{56357803-D5AF-1674-D0AE-ED0FEFECDB06}" created="2023-08-04T20:35:01.107">
        <p188:txBody>
          <a:bodyPr/>
          <a:lstStyle/>
          <a:p>
            <a:r>
              <a:rPr lang="en-US"/>
              <a:t>When I plotted just the speaker 10 GAMM smooths, there's not a very striking LH vs HH sag difference. Both are much saggier than other speakers', but they aren't very different from each other. Maybe the raw data or sag PC component is a  better visual here</a:t>
            </a:r>
          </a:p>
        </p188:txBody>
      </p188:reply>
    </p188:replyLst>
    <p188:txBody>
      <a:bodyPr/>
      <a:lstStyle/>
      <a:p>
        <a:r>
          <a:rPr lang="en-US"/>
          <a:t>Use speaker 10 GAMM smooths which will show difference between LH and HH</a:t>
        </a:r>
      </a:p>
    </p188:txBody>
  </p188:cm>
</p188:cmLst>
</file>

<file path=ppt/comments/modernComment_119_178E51D3.xml><?xml version="1.0" encoding="utf-8"?>
<p188:cmLst xmlns:a="http://schemas.openxmlformats.org/drawingml/2006/main" xmlns:r="http://schemas.openxmlformats.org/officeDocument/2006/relationships" xmlns:p188="http://schemas.microsoft.com/office/powerpoint/2018/8/main">
  <p188:cm id="{BE2405A4-4655-4A01-8200-9D1360E849C6}" authorId="{56357803-D5AF-1674-D0AE-ED0FEFECDB06}" created="2023-08-01T19:32:56.356">
    <ac:deMkLst xmlns:ac="http://schemas.microsoft.com/office/drawing/2013/main/command">
      <pc:docMk xmlns:pc="http://schemas.microsoft.com/office/powerpoint/2013/main/command"/>
      <pc:sldMk xmlns:pc="http://schemas.microsoft.com/office/powerpoint/2013/main/command" cId="395203027" sldId="281"/>
      <ac:spMk id="3" creationId="{B7A384CC-E48A-4387-B975-979765593B21}"/>
    </ac:deMkLst>
    <p188:txBody>
      <a:bodyPr/>
      <a:lstStyle/>
      <a:p>
        <a:r>
          <a:rPr lang="en-US"/>
          <a:t>cf predicting f0 over time vs predicting lh vs hh in gamms</a:t>
        </a:r>
      </a:p>
    </p188:txBody>
  </p188:cm>
</p188:cmLst>
</file>

<file path=ppt/comments/modernComment_11B_76188FE8.xml><?xml version="1.0" encoding="utf-8"?>
<p188:cmLst xmlns:a="http://schemas.openxmlformats.org/drawingml/2006/main" xmlns:r="http://schemas.openxmlformats.org/officeDocument/2006/relationships" xmlns:p188="http://schemas.microsoft.com/office/powerpoint/2018/8/main">
  <p188:cm id="{1A7AD369-1015-4379-BF53-378A8EAC7C0A}" authorId="{56357803-D5AF-1674-D0AE-ED0FEFECDB06}" created="2023-08-01T19:54:46.495">
    <pc:sldMkLst xmlns:pc="http://schemas.microsoft.com/office/powerpoint/2013/main/command">
      <pc:docMk/>
      <pc:sldMk cId="1981321192" sldId="283"/>
    </pc:sldMkLst>
    <p188:txBody>
      <a:bodyPr/>
      <a:lstStyle/>
      <a:p>
        <a:r>
          <a:rPr lang="en-US"/>
          <a:t>add reasoning about these differences tying back to normalization effects</a:t>
        </a:r>
      </a:p>
    </p188:txBody>
  </p188:cm>
  <p188:cm id="{56E36E58-02A5-40D3-BD9E-0245F8CE367B}" authorId="{56357803-D5AF-1674-D0AE-ED0FEFECDB06}" created="2023-08-02T15:37:16.422">
    <ac:deMkLst xmlns:ac="http://schemas.microsoft.com/office/drawing/2013/main/command">
      <pc:docMk xmlns:pc="http://schemas.microsoft.com/office/powerpoint/2013/main/command"/>
      <pc:sldMk xmlns:pc="http://schemas.microsoft.com/office/powerpoint/2013/main/command" cId="1981321192" sldId="283"/>
      <ac:spMk id="9" creationId="{78A3DF2A-D77C-8B96-4506-EE919C710A04}"/>
    </ac:deMkLst>
    <p188:txBody>
      <a:bodyPr/>
      <a:lstStyle/>
      <a:p>
        <a:r>
          <a:rPr lang="en-US"/>
          <a:t>Update these captions regarding duration results</a:t>
        </a:r>
      </a:p>
    </p188:txBody>
  </p188:cm>
  <p188:cm id="{D2769BE5-2788-4A90-A8EC-7A58B0F301F8}" authorId="{56357803-D5AF-1674-D0AE-ED0FEFECDB06}" created="2023-08-02T15:46:12.984">
    <pc:sldMkLst xmlns:pc="http://schemas.microsoft.com/office/powerpoint/2013/main/command">
      <pc:docMk/>
      <pc:sldMk cId="1981321192" sldId="283"/>
    </pc:sldMkLst>
    <p188:txBody>
      <a:bodyPr/>
      <a:lstStyle/>
      <a:p>
        <a:r>
          <a:rPr lang="en-US"/>
          <a:t>slide showing sag PC difference between LH and HH </a:t>
        </a:r>
      </a:p>
    </p188:txBody>
  </p188:cm>
</p188:cmLst>
</file>

<file path=ppt/comments/modernComment_11E_BF71803A.xml><?xml version="1.0" encoding="utf-8"?>
<p188:cmLst xmlns:a="http://schemas.openxmlformats.org/drawingml/2006/main" xmlns:r="http://schemas.openxmlformats.org/officeDocument/2006/relationships" xmlns:p188="http://schemas.microsoft.com/office/powerpoint/2018/8/main">
  <p188:cm id="{A78D84BD-CE29-4E4D-A60F-CFCC17C9C8EA}" authorId="{56357803-D5AF-1674-D0AE-ED0FEFECDB06}" created="2023-08-01T16:52:13.188">
    <pc:sldMkLst xmlns:pc="http://schemas.microsoft.com/office/powerpoint/2013/main/command">
      <pc:docMk/>
      <pc:sldMk cId="3211886650" sldId="286"/>
    </pc:sldMkLst>
    <p188:txBody>
      <a:bodyPr/>
      <a:lstStyle/>
      <a:p>
        <a:r>
          <a:rPr lang="en-US"/>
          <a:t>will we have time to talk about the computational intensive (applies to both) and random effects structure (ended up not being the focus of our choices discussion)</a:t>
        </a:r>
      </a:p>
    </p188:txBody>
  </p188:cm>
  <p188:cm id="{E0869995-89FD-4E71-8DF1-3688EC21B000}" authorId="{3C6FB106-BF95-91FD-DD32-3364FD8A1F63}" created="2023-08-01T19:29:21.900">
    <pc:sldMkLst xmlns:pc="http://schemas.microsoft.com/office/powerpoint/2013/main/command">
      <pc:docMk/>
      <pc:sldMk cId="3211886650" sldId="286"/>
    </pc:sldMkLst>
    <p188:txBody>
      <a:bodyPr/>
      <a:lstStyle/>
      <a:p>
        <a:r>
          <a:rPr lang="ko-KR" altLang="en-US"/>
          <a:t>Kristine's framing note has other points comparing the two methods</a:t>
        </a:r>
      </a:p>
    </p188:txBody>
  </p188:cm>
  <p188:cm id="{99399EBE-9EB9-402E-ABF0-33EB6BC389BC}" authorId="{56357803-D5AF-1674-D0AE-ED0FEFECDB06}" created="2023-08-01T19:36:39.673">
    <ac:deMkLst xmlns:ac="http://schemas.microsoft.com/office/drawing/2013/main/command">
      <pc:docMk xmlns:pc="http://schemas.microsoft.com/office/powerpoint/2013/main/command"/>
      <pc:sldMk xmlns:pc="http://schemas.microsoft.com/office/powerpoint/2013/main/command" cId="3211886650" sldId="286"/>
      <ac:spMk id="3" creationId="{3D91BF19-E521-BC6E-382C-0852A0267C78}"/>
    </ac:deMkLst>
    <p188:txBody>
      <a:bodyPr/>
      <a:lstStyle/>
      <a:p>
        <a:r>
          <a:rPr lang="en-US"/>
          <a:t>Instead of focusing on method differences, focus on differences for our results</a:t>
        </a:r>
      </a:p>
    </p188:txBody>
  </p188:cm>
  <p188:cm id="{B321CEB8-FFDB-425D-A333-34A7B3C9F812}" authorId="{56357803-D5AF-1674-D0AE-ED0FEFECDB06}" created="2023-08-01T19:37:14.080">
    <ac:txMkLst xmlns:ac="http://schemas.microsoft.com/office/drawing/2013/main/command">
      <pc:docMk xmlns:pc="http://schemas.microsoft.com/office/powerpoint/2013/main/command"/>
      <pc:sldMk xmlns:pc="http://schemas.microsoft.com/office/powerpoint/2013/main/command" cId="3211886650" sldId="286"/>
      <ac:spMk id="3" creationId="{3D91BF19-E521-BC6E-382C-0852A0267C78}"/>
      <ac:txMk cp="86" len="55">
        <ac:context len="292" hash="3013494674"/>
      </ac:txMk>
    </ac:txMkLst>
    <p188:pos x="4048124" y="2321718"/>
    <p188:txBody>
      <a:bodyPr/>
      <a:lstStyle/>
      <a:p>
        <a:r>
          <a:rPr lang="en-US"/>
          <a:t>lose ways to capture other sources of variance like gamms</a:t>
        </a:r>
      </a:p>
    </p188:txBody>
  </p188:cm>
</p188:cmLst>
</file>

<file path=ppt/comments/modernComment_11F_F36E4CB7.xml><?xml version="1.0" encoding="utf-8"?>
<p188:cmLst xmlns:a="http://schemas.openxmlformats.org/drawingml/2006/main" xmlns:r="http://schemas.openxmlformats.org/officeDocument/2006/relationships" xmlns:p188="http://schemas.microsoft.com/office/powerpoint/2018/8/main">
  <p188:cm id="{3D1EFFAB-0B3B-4052-B179-B2F0F90BCD37}" authorId="{3C6FB106-BF95-91FD-DD32-3364FD8A1F63}" created="2023-08-01T18:03:35.989">
    <ac:deMkLst xmlns:ac="http://schemas.microsoft.com/office/drawing/2013/main/command">
      <pc:docMk xmlns:pc="http://schemas.microsoft.com/office/powerpoint/2013/main/command"/>
      <pc:sldMk xmlns:pc="http://schemas.microsoft.com/office/powerpoint/2013/main/command" cId="4084092087" sldId="287"/>
      <ac:spMk id="6" creationId="{BB7E3499-6067-5281-23B1-6EAF7AB2C6F6}"/>
    </ac:deMkLst>
    <p188:txBody>
      <a:bodyPr/>
      <a:lstStyle/>
      <a:p>
        <a:r>
          <a:rPr lang="ko-KR" altLang="en-US"/>
          <a:t>emphasize that this type of difference is not straightforward to find using the point-wise measures</a:t>
        </a:r>
      </a:p>
    </p188:txBody>
    <p188:extLst>
      <p:ext xmlns:p="http://schemas.openxmlformats.org/presentationml/2006/main" uri="{57CB4572-C831-44C2-8A1C-0ADB6CCDFE69}">
        <p223:reactions xmlns:p223="http://schemas.microsoft.com/office/powerpoint/2022/03/main">
          <p223:rxn type="👍">
            <p223:instance time="2023-08-01T18:06:00.364" authorId="{56357803-D5AF-1674-D0AE-ED0FEFECDB06}"/>
          </p223:rxn>
        </p223:reactions>
      </p:ext>
    </p188:extLst>
  </p188:cm>
  <p188:cm id="{9FC97DD9-2E5B-493E-959F-2CC88372BBA8}" authorId="{56357803-D5AF-1674-D0AE-ED0FEFECDB06}" created="2023-08-02T15:59:40.615">
    <ac:deMkLst xmlns:ac="http://schemas.microsoft.com/office/drawing/2013/main/command">
      <pc:docMk xmlns:pc="http://schemas.microsoft.com/office/powerpoint/2013/main/command"/>
      <pc:sldMk xmlns:pc="http://schemas.microsoft.com/office/powerpoint/2013/main/command" cId="4084092087" sldId="287"/>
      <ac:spMk id="3" creationId="{254A8783-84F8-95D4-D515-96E06AC142C8}"/>
    </ac:deMkLst>
    <p188:replyLst>
      <p188:reply id="{432230DA-DAE4-4FB8-BCC9-8264A19E4D37}" authorId="{56357803-D5AF-1674-D0AE-ED0FEFECDB06}" created="2023-08-02T16:03:16.199">
        <p188:txBody>
          <a:bodyPr/>
          <a:lstStyle/>
          <a:p>
            <a:r>
              <a:rPr lang="en-US"/>
              <a:t>mention normalization choices</a:t>
            </a:r>
          </a:p>
        </p188:txBody>
      </p188:reply>
      <p188:reply id="{3CE5BFD9-6FDD-476E-A7E4-EF88F6C5C3C6}" authorId="{56357803-D5AF-1674-D0AE-ED0FEFECDB06}" created="2023-08-02T16:09:31.429">
        <p188:txBody>
          <a:bodyPr/>
          <a:lstStyle/>
          <a:p>
            <a:r>
              <a:rPr lang="en-US"/>
              <a:t>normalization choice *can* make a difference (not always) - small difference in fpca can discuss in question period
add reconstruction from regression predictions</a:t>
            </a:r>
          </a:p>
        </p188:txBody>
      </p188:reply>
    </p188:replyLst>
    <p188:txBody>
      <a:bodyPr/>
      <a:lstStyle/>
      <a:p>
        <a:r>
          <a:rPr lang="en-US"/>
          <a:t>Add conclusion here: replication of difference but modulated by duration</a:t>
        </a:r>
      </a:p>
    </p188:txBody>
  </p188:cm>
  <p188:cm id="{9ABD170A-834E-D94E-BAA3-26D2B885DE43}" authorId="{26721083-560F-4EFE-B454-322D91DEA0BF}" created="2023-08-06T08:55:14.127">
    <ac:txMkLst xmlns:ac="http://schemas.microsoft.com/office/drawing/2013/main/command">
      <pc:docMk xmlns:pc="http://schemas.microsoft.com/office/powerpoint/2013/main/command"/>
      <pc:sldMk xmlns:pc="http://schemas.microsoft.com/office/powerpoint/2013/main/command" cId="4084092087" sldId="287"/>
      <ac:spMk id="3" creationId="{254A8783-84F8-95D4-D515-96E06AC142C8}"/>
      <ac:txMk cp="117" len="70">
        <ac:context len="363" hash="1289548314"/>
      </ac:txMk>
    </ac:txMkLst>
    <p188:pos x="9246329" y="1730574"/>
    <p188:txBody>
      <a:bodyPr/>
      <a:lstStyle/>
      <a:p>
        <a:r>
          <a:rPr lang="en-US"/>
          <a:t>wait this is the logistic model, not the linear one: linear one has PC as dependent variable. So it would be, does span type have a significant effect on degree of sag (sag PC weight)</a:t>
        </a:r>
      </a:p>
    </p188:txBody>
  </p188:cm>
</p188:cmLst>
</file>

<file path=ppt/comments/modernComment_122_FC6D61BB.xml><?xml version="1.0" encoding="utf-8"?>
<p188:cmLst xmlns:a="http://schemas.openxmlformats.org/drawingml/2006/main" xmlns:r="http://schemas.openxmlformats.org/officeDocument/2006/relationships" xmlns:p188="http://schemas.microsoft.com/office/powerpoint/2018/8/main">
  <p188:cm id="{E66FC9D5-989B-4DFE-A49F-BBD544455A8B}" authorId="{56357803-D5AF-1674-D0AE-ED0FEFECDB06}" status="resolved" created="2023-08-01T01:52:36.890" complete="100000">
    <ac:deMkLst xmlns:ac="http://schemas.microsoft.com/office/drawing/2013/main/command">
      <pc:docMk xmlns:pc="http://schemas.microsoft.com/office/powerpoint/2013/main/command"/>
      <pc:sldMk xmlns:pc="http://schemas.microsoft.com/office/powerpoint/2013/main/command" cId="4235026875" sldId="290"/>
      <ac:picMk id="12" creationId="{9F423245-D72F-A196-3AF5-1DC65A787C6D}"/>
    </ac:deMkLst>
    <p188:txBody>
      <a:bodyPr/>
      <a:lstStyle/>
      <a:p>
        <a:r>
          <a:rPr lang="en-US"/>
          <a:t>Should I relabel the y axis?</a:t>
        </a:r>
      </a:p>
    </p188:txBody>
    <p188:extLst>
      <p:ext xmlns:p="http://schemas.openxmlformats.org/presentationml/2006/main" uri="{57CB4572-C831-44C2-8A1C-0ADB6CCDFE69}">
        <p223:reactions xmlns:p223="http://schemas.microsoft.com/office/powerpoint/2022/03/main">
          <p223:rxn type="👍">
            <p223:instance time="2023-08-01T17:02:02.635" authorId="{3C6FB106-BF95-91FD-DD32-3364FD8A1F63}"/>
          </p223:rxn>
        </p223:reactions>
      </p:ext>
    </p188:extLst>
  </p188:cm>
  <p188:cm id="{9A50DAA8-B28A-4363-A051-9CBE45B4CFFC}" authorId="{56357803-D5AF-1674-D0AE-ED0FEFECDB06}" created="2023-08-01T19:16:21.912">
    <ac:deMkLst xmlns:ac="http://schemas.microsoft.com/office/drawing/2013/main/command">
      <pc:docMk xmlns:pc="http://schemas.microsoft.com/office/powerpoint/2013/main/command"/>
      <pc:sldMk xmlns:pc="http://schemas.microsoft.com/office/powerpoint/2013/main/command" cId="4235026875" sldId="290"/>
      <ac:picMk id="10" creationId="{4633252C-8566-5516-73A9-C6780A84FA81}"/>
    </ac:deMkLst>
    <p188:replyLst>
      <p188:reply id="{1633780C-C9C7-4493-888A-F6EC9F1850FE}" authorId="{56357803-D5AF-1674-D0AE-ED0FEFECDB06}" created="2023-08-01T19:18:11.961">
        <p188:txBody>
          <a:bodyPr/>
          <a:lstStyle/>
          <a:p>
            <a:r>
              <a:rPr lang="en-US"/>
              <a:t>framing: choice has effect on conclusion, lacking the experimental/perceptual/theoretical work backing hypotheses to make that decision</a:t>
            </a:r>
          </a:p>
        </p188:txBody>
      </p188:reply>
      <p188:reply id="{B67E441A-B0CA-49EC-B7E5-222E0807C771}" authorId="{56357803-D5AF-1674-D0AE-ED0FEFECDB06}" created="2023-08-01T19:20:24.308">
        <p188:txBody>
          <a:bodyPr/>
          <a:lstStyle/>
          <a:p>
            <a:r>
              <a:rPr lang="en-US"/>
              <a:t>cf Whalen blocking</a:t>
            </a:r>
          </a:p>
        </p188:txBody>
      </p188:reply>
      <p188:reply id="{5D2322D3-CCF1-4A56-833B-147844FC76BD}" authorId="{56357803-D5AF-1674-D0AE-ED0FEFECDB06}" created="2023-08-01T19:23:04.889">
        <p188:txBody>
          <a:bodyPr/>
          <a:lstStyle/>
          <a:p>
            <a:r>
              <a:rPr lang="en-US"/>
              <a:t>look at by-token theoretical background?</a:t>
            </a:r>
          </a:p>
        </p188:txBody>
      </p188:reply>
      <p188:reply id="{A1EFF0DE-5830-488D-AD39-D58F141AFA33}" authorId="{56357803-D5AF-1674-D0AE-ED0FEFECDB06}" created="2023-08-01T19:24:19.391">
        <p188:txBody>
          <a:bodyPr/>
          <a:lstStyle/>
          <a:p>
            <a:r>
              <a:rPr lang="en-US"/>
              <a:t>look to see gubian tutorial's original by-token choice reasoning?</a:t>
            </a:r>
          </a:p>
        </p188:txBody>
      </p188:reply>
      <p188:reply id="{95FF43AF-E3A6-43CD-844E-FCB7C6400D5E}" authorId="{56357803-D5AF-1674-D0AE-ED0FEFECDB06}" created="2023-08-01T19:25:47.956">
        <p188:txBody>
          <a:bodyPr/>
          <a:lstStyle/>
          <a:p>
            <a:r>
              <a:rPr lang="en-US"/>
              <a:t>point out people make different choices in literature; pre-processing</a:t>
            </a:r>
          </a:p>
        </p188:txBody>
      </p188:reply>
      <p188:reply id="{FFF02448-6E22-49D6-AEC5-029EFD657E99}" authorId="{56357803-D5AF-1674-D0AE-ED0FEFECDB06}" created="2023-08-01T19:26:52.098">
        <p188:txBody>
          <a:bodyPr/>
          <a:lstStyle/>
          <a:p>
            <a:r>
              <a:rPr lang="en-US"/>
              <a:t>mention centering keeps meaningful units and what to include in bag</a:t>
            </a:r>
          </a:p>
        </p188:txBody>
      </p188:reply>
    </p188:replyLst>
    <p188:txBody>
      <a:bodyPr/>
      <a:lstStyle/>
      <a:p>
        <a:r>
          <a:rPr lang="en-US"/>
          <a:t>not a lot of work on theoretical motivations/evidence for normalization choices, but experimental results for vowels</a:t>
        </a:r>
      </a:p>
    </p188:txBody>
  </p188:cm>
  <p188:cm id="{E17545E4-E950-4543-96ED-419178535AF7}" authorId="{56357803-D5AF-1674-D0AE-ED0FEFECDB06}" created="2023-08-02T15:39:30.691">
    <ac:deMkLst xmlns:ac="http://schemas.microsoft.com/office/drawing/2013/main/command">
      <pc:docMk xmlns:pc="http://schemas.microsoft.com/office/powerpoint/2013/main/command"/>
      <pc:sldMk xmlns:pc="http://schemas.microsoft.com/office/powerpoint/2013/main/command" cId="4235026875" sldId="290"/>
      <ac:picMk id="10" creationId="{4633252C-8566-5516-73A9-C6780A84FA81}"/>
    </ac:deMkLst>
    <p188:txBody>
      <a:bodyPr/>
      <a:lstStyle/>
      <a:p>
        <a:r>
          <a:rPr lang="en-US"/>
          <a:t>connection to rise/fall differences appearing in gamms?</a:t>
        </a:r>
      </a:p>
    </p188:txBody>
  </p188:cm>
</p188:cmLst>
</file>

<file path=ppt/comments/modernComment_123_99E8DCE9.xml><?xml version="1.0" encoding="utf-8"?>
<p188:cmLst xmlns:a="http://schemas.openxmlformats.org/drawingml/2006/main" xmlns:r="http://schemas.openxmlformats.org/officeDocument/2006/relationships" xmlns:p188="http://schemas.microsoft.com/office/powerpoint/2018/8/main">
  <p188:cm id="{34C21062-152C-4E9E-BF7B-1888A0FA10BE}" authorId="{3C6FB106-BF95-91FD-DD32-3364FD8A1F63}" status="resolved" created="2023-08-01T17:02:11.558" complete="100000">
    <pc:sldMkLst xmlns:pc="http://schemas.microsoft.com/office/powerpoint/2013/main/command">
      <pc:docMk/>
      <pc:sldMk cId="2582174953" sldId="291"/>
    </pc:sldMkLst>
    <p188:txBody>
      <a:bodyPr/>
      <a:lstStyle/>
      <a:p>
        <a:r>
          <a:rPr lang="ko-KR" altLang="en-US"/>
          <a:t>y-axis label should be fixed</a:t>
        </a:r>
      </a:p>
    </p188:txBody>
  </p188:cm>
</p188:cmLst>
</file>

<file path=ppt/comments/modernComment_127_CEAEC93D.xml><?xml version="1.0" encoding="utf-8"?>
<p188:cmLst xmlns:a="http://schemas.openxmlformats.org/drawingml/2006/main" xmlns:r="http://schemas.openxmlformats.org/officeDocument/2006/relationships" xmlns:p188="http://schemas.microsoft.com/office/powerpoint/2018/8/main">
  <p188:cm id="{92DD8215-928B-DB4E-BA68-D1719A3F1AA5}" authorId="{56357803-D5AF-1674-D0AE-ED0FEFECDB06}" status="resolved" created="2023-07-19T18:51:57.271">
    <ac:txMkLst xmlns:ac="http://schemas.microsoft.com/office/drawing/2013/main/command">
      <pc:docMk xmlns:pc="http://schemas.microsoft.com/office/powerpoint/2013/main/command"/>
      <pc:sldMk xmlns:pc="http://schemas.microsoft.com/office/powerpoint/2013/main/command" cId="3467561277" sldId="295"/>
      <ac:spMk id="3" creationId="{CA2B9406-9BD8-F4C3-312F-53A594C918B9}"/>
      <ac:txMk cp="126" len="21">
        <ac:context len="289" hash="2654584812"/>
      </ac:txMk>
    </ac:txMkLst>
    <p188:pos x="3496849" y="1242164"/>
    <p188:txBody>
      <a:bodyPr/>
      <a:lstStyle/>
      <a:p>
        <a:r>
          <a:rPr lang="en-US"/>
          <a:t>Sibilant COG, vowel mergers and formant contours, point measures for tone</a:t>
        </a:r>
      </a:p>
    </p188:txBody>
  </p188:cm>
  <p188:cm id="{2DDA161F-6465-DE4C-A190-750BFF02A790}" authorId="{56357803-D5AF-1674-D0AE-ED0FEFECDB06}" status="resolved" created="2023-07-19T18:55:00.544">
    <ac:txMkLst xmlns:ac="http://schemas.microsoft.com/office/drawing/2013/main/command">
      <pc:docMk xmlns:pc="http://schemas.microsoft.com/office/powerpoint/2013/main/command"/>
      <pc:sldMk xmlns:pc="http://schemas.microsoft.com/office/powerpoint/2013/main/command" cId="3467561277" sldId="295"/>
      <ac:spMk id="3" creationId="{CA2B9406-9BD8-F4C3-312F-53A594C918B9}"/>
      <ac:txMk cp="126" len="21">
        <ac:context len="289" hash="2654584812"/>
      </ac:txMk>
    </ac:txMkLst>
    <p188:pos x="3496849" y="1242164"/>
    <p188:replyLst>
      <p188:reply id="{7F1AE7E4-A4C1-46A5-9887-7A2FCDC9FA3D}" authorId="{56357803-D5AF-1674-D0AE-ED0FEFECDB06}" created="2023-07-19T18:55:49.046">
        <p188:txBody>
          <a:bodyPr/>
          <a:lstStyle/>
          <a:p>
            <a:r>
              <a:rPr lang="en-US"/>
              <a:t>Throw in citations here for trajectories, incomplete neutralization - dynamicy stuff for tones in paper</a:t>
            </a:r>
          </a:p>
        </p188:txBody>
      </p188:reply>
    </p188:replyLst>
    <p188:txBody>
      <a:bodyPr/>
      <a:lstStyle/>
      <a:p>
        <a:r>
          <a:rPr lang="en-US"/>
          <a:t>Contrast between point measures vs trajectory measures (growing in popularity) instead of segmental vs tonal </a:t>
        </a:r>
      </a:p>
    </p188:txBody>
  </p188:cm>
  <p188:cm id="{09AA1B82-0591-3040-B54A-FFFBE3CC13CF}" authorId="{56357803-D5AF-1674-D0AE-ED0FEFECDB06}" status="resolved" created="2023-07-19T19:22:10.251">
    <pc:sldMkLst xmlns:pc="http://schemas.microsoft.com/office/powerpoint/2013/main/command">
      <pc:docMk/>
      <pc:sldMk cId="3318660449" sldId="258"/>
    </pc:sldMkLst>
    <p188:replyLst>
      <p188:reply id="{0A978149-AB60-4C78-93C1-A240C3889BEF}" authorId="{FE460F0F-7788-A7E1-7E89-B33FAB9EDEA7}" created="2023-07-26T04:40:59.999">
        <p188:txBody>
          <a:bodyPr/>
          <a:lstStyle/>
          <a:p>
            <a:r>
              <a:rPr lang="en-US"/>
              <a:t>Does that make sense considering we're introducing GAMMs and FPCA later?</a:t>
            </a:r>
          </a:p>
        </p188:txBody>
      </p188:reply>
      <p188:reply id="{01F3DE0B-97F1-47FA-9C29-C63F39E01583}" authorId="{56357803-D5AF-1674-D0AE-ED0FEFECDB06}" created="2023-07-26T04:43:35.885">
        <p188:txBody>
          <a:bodyPr/>
          <a:lstStyle/>
          <a:p>
            <a:r>
              <a:rPr lang="en-US"/>
              <a:t>I guess it depends if we want people just to have a general sense of how fitting trajectories work or if we want to show more detail. I like the GIF for intuition; we can move the more detailed FPCA and GAMM-specific slides to the appendix?</a:t>
            </a:r>
          </a:p>
        </p188:txBody>
      </p188:reply>
    </p188:replyLst>
    <p188:txBody>
      <a:bodyPr/>
      <a:lstStyle/>
      <a:p>
        <a:r>
          <a:rPr lang="en-US"/>
          <a:t>Visualization for trajectory methods after here</a:t>
        </a:r>
      </a:p>
    </p188:txBody>
  </p188:cm>
  <p188:cm id="{8B20FF66-7390-D643-93D1-1C1B9BD7E6CD}" authorId="{56357803-D5AF-1674-D0AE-ED0FEFECDB06}" status="resolved" created="2023-08-01T16:50:28.842">
    <pc:sldMkLst xmlns:pc="http://schemas.microsoft.com/office/powerpoint/2013/main/command">
      <pc:docMk/>
      <pc:sldMk cId="3318660449" sldId="258"/>
    </pc:sldMkLst>
    <p188:replyLst>
      <p188:reply id="{8243B8EB-63BA-4DB4-886B-6C21CADCF4B6}" authorId="{56357803-D5AF-1674-D0AE-ED0FEFECDB06}" created="2023-08-01T17:02:20.342">
        <p188:txBody>
          <a:bodyPr/>
          <a:lstStyle/>
          <a:p>
            <a:r>
              <a:rPr lang="en-US"/>
              <a:t>So like putting a copy of this slide in the appendix, then for here: remove left column, add points about normalization and GAMMs, sort of turning this into the overview slide</a:t>
            </a:r>
          </a:p>
        </p188:txBody>
      </p188:reply>
    </p188:replyLst>
    <p188:txBody>
      <a:bodyPr/>
      <a:lstStyle/>
      <a:p>
        <a:r>
          <a:rPr lang="en-US"/>
          <a:t>Do we still want this side-by-side comparison - maybe instead just highlight move to trajectory methods?</a:t>
        </a:r>
      </a:p>
    </p188:txBody>
  </p188:cm>
</p188:cmLst>
</file>

<file path=ppt/comments/modernComment_12A_DF0BFD83.xml><?xml version="1.0" encoding="utf-8"?>
<p188:cmLst xmlns:a="http://schemas.openxmlformats.org/drawingml/2006/main" xmlns:r="http://schemas.openxmlformats.org/officeDocument/2006/relationships" xmlns:p188="http://schemas.microsoft.com/office/powerpoint/2018/8/main">
  <p188:cm id="{D9AA24CA-534E-4556-8FD8-0297E628F150}" authorId="{56357803-D5AF-1674-D0AE-ED0FEFECDB06}" created="2023-08-02T15:43:49.792">
    <pc:sldMkLst xmlns:pc="http://schemas.microsoft.com/office/powerpoint/2013/main/command">
      <pc:docMk/>
      <pc:sldMk cId="3742104963" sldId="298"/>
    </pc:sldMkLst>
    <p188:txBody>
      <a:bodyPr/>
      <a:lstStyle/>
      <a:p>
        <a:r>
          <a:rPr lang="en-US"/>
          <a:t>enriching our previous results with additional norm, methods - finding some replication with more stuff </a:t>
        </a:r>
      </a:p>
    </p188:txBody>
  </p188:cm>
</p188:cmLst>
</file>

<file path=ppt/comments/modernComment_12B_B7869E13.xml><?xml version="1.0" encoding="utf-8"?>
<p188:cmLst xmlns:a="http://schemas.openxmlformats.org/drawingml/2006/main" xmlns:r="http://schemas.openxmlformats.org/officeDocument/2006/relationships" xmlns:p188="http://schemas.microsoft.com/office/powerpoint/2018/8/main">
  <p188:cm id="{207B1ED2-711B-4E20-B216-011AC02B5D17}" authorId="{56357803-D5AF-1674-D0AE-ED0FEFECDB06}" created="2023-08-02T18:21:31.717">
    <ac:deMkLst xmlns:ac="http://schemas.microsoft.com/office/drawing/2013/main/command">
      <pc:docMk xmlns:pc="http://schemas.microsoft.com/office/powerpoint/2013/main/command"/>
      <pc:sldMk xmlns:pc="http://schemas.microsoft.com/office/powerpoint/2013/main/command" cId="3079052819" sldId="299"/>
      <ac:spMk id="3" creationId="{4A706B19-D985-CCE0-5BDC-5DEEB30FC373}"/>
    </ac:deMkLst>
    <p188:txBody>
      <a:bodyPr/>
      <a:lstStyle/>
      <a:p>
        <a:r>
          <a:rPr lang="en-US"/>
          <a:t>[placeholder to talk about not much data, first attempt; connect with fieldwork]</a:t>
        </a:r>
      </a:p>
    </p188:txBody>
  </p188:cm>
  <p188:cm id="{2196D732-A4DE-4B47-87B3-CF67672371F1}" authorId="{56357803-D5AF-1674-D0AE-ED0FEFECDB06}" created="2023-08-03T17:06:05.603">
    <ac:txMkLst xmlns:ac="http://schemas.microsoft.com/office/drawing/2013/main/command">
      <pc:docMk xmlns:pc="http://schemas.microsoft.com/office/powerpoint/2013/main/command"/>
      <pc:sldMk xmlns:pc="http://schemas.microsoft.com/office/powerpoint/2013/main/command" cId="3079052819" sldId="299"/>
      <ac:spMk id="3" creationId="{4A706B19-D985-CCE0-5BDC-5DEEB30FC373}"/>
      <ac:txMk cp="107" len="118">
        <ac:context len="227" hash="455604508"/>
      </ac:txMk>
    </ac:txMkLst>
    <p188:pos x="3164416" y="4021666"/>
    <p188:txBody>
      <a:bodyPr/>
      <a:lstStyle/>
      <a:p>
        <a:r>
          <a:rPr lang="en-US"/>
          <a:t>Do we want this bullet here if we're going to talk about Meyers later?</a:t>
        </a:r>
      </a:p>
    </p188:txBody>
  </p188:cm>
  <p188:cm id="{5E37E054-7CF9-9E4E-90AE-6630B1E01D23}" authorId="{26721083-560F-4EFE-B454-322D91DEA0BF}" created="2023-08-06T08:49:39.163">
    <ac:deMkLst xmlns:ac="http://schemas.microsoft.com/office/drawing/2013/main/command">
      <pc:docMk xmlns:pc="http://schemas.microsoft.com/office/powerpoint/2013/main/command"/>
      <pc:sldMk xmlns:pc="http://schemas.microsoft.com/office/powerpoint/2013/main/command" cId="3079052819" sldId="299"/>
      <ac:picMk id="7" creationId="{0C179F7C-2651-6C5A-66F3-BC7715E14121}"/>
    </ac:deMkLst>
    <p188:txBody>
      <a:bodyPr/>
      <a:lstStyle/>
      <a:p>
        <a:r>
          <a:rPr lang="en-US"/>
          <a:t>slight plot revision to make more presentation-friendly (bigger, etc.)</a:t>
        </a:r>
      </a:p>
    </p188:txBody>
  </p188:cm>
</p188:cmLst>
</file>

<file path=ppt/comments/modernComment_12F_B3E3009.xml><?xml version="1.0" encoding="utf-8"?>
<p188:cmLst xmlns:a="http://schemas.openxmlformats.org/drawingml/2006/main" xmlns:r="http://schemas.openxmlformats.org/officeDocument/2006/relationships" xmlns:p188="http://schemas.microsoft.com/office/powerpoint/2018/8/main">
  <p188:cm id="{ADF52090-EB35-4A3B-B591-1C460FB3E7D3}" authorId="{56357803-D5AF-1674-D0AE-ED0FEFECDB06}" status="resolved" created="2023-08-02T16:02:14.135" complete="100000">
    <pc:sldMkLst xmlns:pc="http://schemas.microsoft.com/office/powerpoint/2013/main/command">
      <pc:docMk/>
      <pc:sldMk cId="188624905" sldId="303"/>
    </pc:sldMkLst>
    <p188:txBody>
      <a:bodyPr/>
      <a:lstStyle/>
      <a:p>
        <a:r>
          <a:rPr lang="en-US"/>
          <a:t>box plot from original results vs new box plots from normalization choices</a:t>
        </a:r>
      </a:p>
    </p188:txBody>
  </p188:cm>
  <p188:cm id="{A64BF792-5951-EE49-8F45-F852C47E142D}" authorId="{26721083-560F-4EFE-B454-322D91DEA0BF}" status="resolved" created="2023-08-06T08:49:03.252" complete="100000">
    <pc:sldMkLst xmlns:pc="http://schemas.microsoft.com/office/powerpoint/2013/main/command">
      <pc:docMk/>
      <pc:sldMk cId="188624905" sldId="303"/>
    </pc:sldMkLst>
    <p188:txBody>
      <a:bodyPr/>
      <a:lstStyle/>
      <a:p>
        <a:r>
          <a:rPr lang="en-US"/>
          <a:t>I slightly revised plot to make things bigger, new version here</a:t>
        </a:r>
      </a:p>
    </p188:txBody>
  </p188:cm>
</p188:cmLst>
</file>

<file path=ppt/comments/modernComment_131_6F24CC75.xml><?xml version="1.0" encoding="utf-8"?>
<p188:cmLst xmlns:a="http://schemas.openxmlformats.org/drawingml/2006/main" xmlns:r="http://schemas.openxmlformats.org/officeDocument/2006/relationships" xmlns:p188="http://schemas.microsoft.com/office/powerpoint/2018/8/main">
  <p188:cm id="{D0E64722-29BA-438E-A3D4-1B5B1BA57A1F}" authorId="{56357803-D5AF-1674-D0AE-ED0FEFECDB06}" status="resolved" created="2023-08-03T17:27:11.108" complete="100000">
    <ac:txMkLst xmlns:ac="http://schemas.microsoft.com/office/drawing/2013/main/command">
      <pc:docMk xmlns:pc="http://schemas.microsoft.com/office/powerpoint/2013/main/command"/>
      <pc:sldMk xmlns:pc="http://schemas.microsoft.com/office/powerpoint/2013/main/command" cId="1864682613" sldId="305"/>
      <ac:spMk id="3" creationId="{16155328-32B7-1384-0E87-6CCF46429FEF}"/>
      <ac:txMk cp="483">
        <ac:context len="486" hash="3914825323"/>
      </ac:txMk>
    </ac:txMkLst>
    <p188:pos x="3280833" y="3704166"/>
    <p188:txBody>
      <a:bodyPr/>
      <a:lstStyle/>
      <a:p>
        <a:r>
          <a:rPr lang="en-US"/>
          <a:t>Is there a more precise word we can use here?</a:t>
        </a:r>
      </a:p>
    </p188:txBody>
  </p188:cm>
</p188:cmLst>
</file>

<file path=ppt/comments/modernComment_133_FD43512C.xml><?xml version="1.0" encoding="utf-8"?>
<p188:cmLst xmlns:a="http://schemas.openxmlformats.org/drawingml/2006/main" xmlns:r="http://schemas.openxmlformats.org/officeDocument/2006/relationships" xmlns:p188="http://schemas.microsoft.com/office/powerpoint/2018/8/main">
  <p188:cm id="{8CFA8582-3228-484B-9174-8A2C5B92AC0B}" authorId="{26721083-560F-4EFE-B454-322D91DEA0BF}" created="2023-08-06T08:50:41.719">
    <pc:sldMkLst xmlns:pc="http://schemas.microsoft.com/office/powerpoint/2013/main/command">
      <pc:docMk/>
      <pc:sldMk cId="4249047340" sldId="307"/>
    </pc:sldMkLst>
    <p188:replyLst>
      <p188:reply id="{C3996ADE-DC5A-A948-A40A-B6B350225215}" authorId="{26721083-560F-4EFE-B454-322D91DEA0BF}" created="2023-08-06T08:51:02.786">
        <p188:txBody>
          <a:bodyPr/>
          <a:lstStyle/>
          <a:p>
            <a:r>
              <a:rPr lang="en-US"/>
              <a:t>Other normalization choices available too if you want another one instead</a:t>
            </a:r>
          </a:p>
        </p188:txBody>
      </p188:reply>
      <p188:reply id="{B762264A-6300-48A9-B160-3E8AF9D1756F}" authorId="{56357803-D5AF-1674-D0AE-ED0FEFECDB06}" created="2023-08-06T18:07:26.445">
        <p188:txBody>
          <a:bodyPr/>
          <a:lstStyle/>
          <a:p>
            <a:r>
              <a:rPr lang="en-US"/>
              <a:t>thanks Kristine!! one or more of those that shows a slightly different duration interaction pattern would be awesome for the appendix</a:t>
            </a:r>
          </a:p>
        </p188:txBody>
      </p188:reply>
      <p188:reply id="{62E8D4BA-CD55-4C4B-AFEB-CC7C6EFE03E5}" authorId="{26721083-560F-4EFE-B454-322D91DEA0BF}" created="2023-08-06T21:00:25.363">
        <p188:txBody>
          <a:bodyPr/>
          <a:lstStyle/>
          <a:p>
            <a:r>
              <a:rPr lang="en-US"/>
              <a:t>done!</a:t>
            </a:r>
          </a:p>
        </p188:txBody>
      </p188:reply>
    </p188:replyLst>
    <p188:txBody>
      <a:bodyPr/>
      <a:lstStyle/>
      <a:p>
        <a:r>
          <a:rPr lang="en-US"/>
          <a:t>these are for by-speaker z-score normalized, in f0 (Hz)</a:t>
        </a:r>
      </a:p>
    </p188:txBody>
  </p188:cm>
</p188:cmLst>
</file>

<file path=ppt/comments/modernComment_139_B9B2A27D.xml><?xml version="1.0" encoding="utf-8"?>
<p188:cmLst xmlns:a="http://schemas.openxmlformats.org/drawingml/2006/main" xmlns:r="http://schemas.openxmlformats.org/officeDocument/2006/relationships" xmlns:p188="http://schemas.microsoft.com/office/powerpoint/2018/8/main">
  <p188:cm id="{EA25D21D-35F8-2A46-895E-96FBE402CB6E}" authorId="{56357803-D5AF-1674-D0AE-ED0FEFECDB06}" created="2023-08-02T15:43:49.792">
    <pc:sldMkLst xmlns:pc="http://schemas.microsoft.com/office/powerpoint/2013/main/command">
      <pc:docMk/>
      <pc:sldMk cId="3742104963" sldId="298"/>
    </pc:sldMkLst>
    <p188:txBody>
      <a:bodyPr/>
      <a:lstStyle/>
      <a:p>
        <a:r>
          <a:rPr lang="en-US"/>
          <a:t>enriching our previous results with additional norm, methods - finding some replication with more stuff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B5B5B-C3F3-497B-876A-44FDB873C34D}" type="datetimeFigureOut">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A6FC-1244-4F36-A84E-2D3253C622E8}" type="slidenum">
              <a:t>‹#›</a:t>
            </a:fld>
            <a:endParaRPr lang="en-US"/>
          </a:p>
        </p:txBody>
      </p:sp>
    </p:spTree>
    <p:extLst>
      <p:ext uri="{BB962C8B-B14F-4D97-AF65-F5344CB8AC3E}">
        <p14:creationId xmlns:p14="http://schemas.microsoft.com/office/powerpoint/2010/main" val="340530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tone spans we focus on are called LH and HH. Here’s an example of LH [] and here’s an example of HH []. There is only one underlying high tone for the LH span, but two for the HH span. However, through high tone anticipation and high tone plateauing, they both consist of a span of high tones on the surface, resulting in neutralization.</a:t>
            </a:r>
          </a:p>
          <a:p>
            <a:endParaRPr lang="en-US">
              <a:cs typeface="Calibri"/>
            </a:endParaRPr>
          </a:p>
          <a:p>
            <a:r>
              <a:rPr lang="en-US">
                <a:cs typeface="Calibri"/>
              </a:rPr>
              <a:t>[unclear??]</a:t>
            </a:r>
          </a:p>
          <a:p>
            <a:endParaRPr lang="en-US">
              <a:cs typeface="Calibri"/>
            </a:endParaRPr>
          </a:p>
          <a:p>
            <a:endParaRPr lang="en-US">
              <a:cs typeface="Calibri"/>
            </a:endParaRPr>
          </a:p>
          <a:p>
            <a:endParaRPr lang="en-US">
              <a:cs typeface="Calibri"/>
            </a:endParaRPr>
          </a:p>
          <a:p>
            <a:r>
              <a:rPr lang="en-US">
                <a:cs typeface="Calibri"/>
              </a:rPr>
              <a:t>Maybe talk here about sag and interpolation vs spreading?</a:t>
            </a:r>
          </a:p>
        </p:txBody>
      </p:sp>
      <p:sp>
        <p:nvSpPr>
          <p:cNvPr id="4" name="Slide Number Placeholder 3"/>
          <p:cNvSpPr>
            <a:spLocks noGrp="1"/>
          </p:cNvSpPr>
          <p:nvPr>
            <p:ph type="sldNum" sz="quarter" idx="5"/>
          </p:nvPr>
        </p:nvSpPr>
        <p:spPr/>
        <p:txBody>
          <a:bodyPr/>
          <a:lstStyle/>
          <a:p>
            <a:fld id="{49E0DE7E-E24A-4D0F-87A6-B706D7F2AD6F}" type="slidenum">
              <a:rPr lang="en-US"/>
              <a:t>2</a:t>
            </a:fld>
            <a:endParaRPr lang="en-US"/>
          </a:p>
        </p:txBody>
      </p:sp>
    </p:spTree>
    <p:extLst>
      <p:ext uri="{BB962C8B-B14F-4D97-AF65-F5344CB8AC3E}">
        <p14:creationId xmlns:p14="http://schemas.microsoft.com/office/powerpoint/2010/main" val="190836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presentation we're looking at different types of HTS in Luganda with different UR but the same SR. Left hand- 2 H tones underlyingly. Right- 1 H on the last syllable in the span</a:t>
            </a:r>
          </a:p>
          <a:p>
            <a:r>
              <a:rPr lang="en-US">
                <a:cs typeface="Calibri"/>
              </a:rPr>
              <a:t>I'll play them both. The first is the case of 2 underlying Hs. The second is a case with just one H. You can see that they look quite different. The one on the left has sag while the on e on the right appears to have less sag</a:t>
            </a:r>
          </a:p>
        </p:txBody>
      </p:sp>
      <p:sp>
        <p:nvSpPr>
          <p:cNvPr id="4" name="Slide Number Placeholder 3"/>
          <p:cNvSpPr>
            <a:spLocks noGrp="1"/>
          </p:cNvSpPr>
          <p:nvPr>
            <p:ph type="sldNum" sz="quarter" idx="5"/>
          </p:nvPr>
        </p:nvSpPr>
        <p:spPr/>
        <p:txBody>
          <a:bodyPr/>
          <a:lstStyle/>
          <a:p>
            <a:fld id="{49E0DE7E-E24A-4D0F-87A6-B706D7F2AD6F}" type="slidenum">
              <a:rPr lang="en-US"/>
              <a:t>3</a:t>
            </a:fld>
            <a:endParaRPr lang="en-US"/>
          </a:p>
        </p:txBody>
      </p:sp>
    </p:spTree>
    <p:extLst>
      <p:ext uri="{BB962C8B-B14F-4D97-AF65-F5344CB8AC3E}">
        <p14:creationId xmlns:p14="http://schemas.microsoft.com/office/powerpoint/2010/main" val="290606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40795" y="6356350"/>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0_68C49C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23_99E8DC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22_FC6D61BB.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2A_DF0BFD8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microsoft.com/office/2018/10/relationships/comments" Target="../comments/modernComment_117_6374A317.xml"/><Relationship Id="rId1" Type="http://schemas.openxmlformats.org/officeDocument/2006/relationships/slideLayout" Target="../slideLayouts/slideLayout13.xml"/><Relationship Id="rId4" Type="http://schemas.openxmlformats.org/officeDocument/2006/relationships/hyperlink" Target="https://github.com/gavinsimpson/intro-gam-webinar-20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12_542FFDC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1F_F36E4CB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audio" Target="../media/media1.wav"/><Relationship Id="rId7" Type="http://schemas.openxmlformats.org/officeDocument/2006/relationships/notesSlide" Target="../notesSlides/notesSlide1.xml"/><Relationship Id="rId12" Type="http://schemas.openxmlformats.org/officeDocument/2006/relationships/image" Target="../media/image6.png"/><Relationship Id="rId2" Type="http://schemas.microsoft.com/office/2007/relationships/media" Target="../media/media1.wav"/><Relationship Id="rId16" Type="http://schemas.openxmlformats.org/officeDocument/2006/relationships/image" Target="../media/image10.png"/><Relationship Id="rId1" Type="http://schemas.openxmlformats.org/officeDocument/2006/relationships/tags" Target="../tags/tag1.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audio" Target="../media/media2.wav"/><Relationship Id="rId15" Type="http://schemas.openxmlformats.org/officeDocument/2006/relationships/image" Target="../media/image9.png"/><Relationship Id="rId10" Type="http://schemas.openxmlformats.org/officeDocument/2006/relationships/image" Target="../media/image4.png"/><Relationship Id="rId4" Type="http://schemas.microsoft.com/office/2007/relationships/media" Target="../media/media2.wav"/><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microsoft.com/office/2018/10/relationships/comments" Target="../comments/modernComment_133_FD43512C.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0D_BA0DA53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0E_FE92C15B.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microsoft.com/office/2018/10/relationships/comments" Target="../comments/modernComment_115_83B4895C.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139_B9B2A27D.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11E_BF71803A.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27_CEAEC93D.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7_127DB8CD.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1B_76188F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19_178E51D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104_49B4A7EC.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microsoft.com/office/2018/10/relationships/comments" Target="../comments/modernComment_10A_131EFAB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B_B7869E1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2_C5CEBD6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31_6F24CC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8_E083035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2F_B3E300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299" y="518701"/>
            <a:ext cx="11875323" cy="2387600"/>
          </a:xfrm>
        </p:spPr>
        <p:txBody>
          <a:bodyPr>
            <a:normAutofit/>
          </a:bodyPr>
          <a:lstStyle/>
          <a:p>
            <a:r>
              <a:rPr lang="en-US" sz="4400" b="1">
                <a:solidFill>
                  <a:srgbClr val="881C1C"/>
                </a:solidFill>
                <a:latin typeface="Arial"/>
                <a:cs typeface="Arial"/>
              </a:rPr>
              <a:t>Phonetic implementation of phonologically different high tone plateaus in Luganda</a:t>
            </a:r>
            <a:endParaRPr lang="en-US" sz="4400">
              <a:solidFill>
                <a:srgbClr val="881C1C"/>
              </a:solidFill>
              <a:cs typeface="Calibri Light"/>
            </a:endParaRPr>
          </a:p>
        </p:txBody>
      </p:sp>
      <p:sp>
        <p:nvSpPr>
          <p:cNvPr id="3" name="Subtitle 2"/>
          <p:cNvSpPr>
            <a:spLocks noGrp="1"/>
          </p:cNvSpPr>
          <p:nvPr>
            <p:ph type="subTitle" idx="1"/>
          </p:nvPr>
        </p:nvSpPr>
        <p:spPr>
          <a:xfrm>
            <a:off x="531869" y="3316288"/>
            <a:ext cx="11598233" cy="2101460"/>
          </a:xfrm>
        </p:spPr>
        <p:txBody>
          <a:bodyPr vert="horz" lIns="91440" tIns="45720" rIns="91440" bIns="45720" rtlCol="0" anchor="t">
            <a:normAutofit fontScale="92500" lnSpcReduction="10000"/>
          </a:bodyPr>
          <a:lstStyle/>
          <a:p>
            <a:r>
              <a:rPr lang="en-US" sz="3600">
                <a:cs typeface="Calibri"/>
              </a:rPr>
              <a:t>Cerys Hughes, Seung Suk Lee, Alessa Farinella and Kristine M. Yu</a:t>
            </a:r>
          </a:p>
          <a:p>
            <a:r>
              <a:rPr lang="en-US" sz="3200">
                <a:cs typeface="Calibri"/>
              </a:rPr>
              <a:t>University of Massachusetts Amherst</a:t>
            </a:r>
          </a:p>
          <a:p>
            <a:r>
              <a:rPr lang="en-US" sz="3200" err="1">
                <a:cs typeface="Calibri"/>
              </a:rPr>
              <a:t>ICPhS</a:t>
            </a:r>
            <a:r>
              <a:rPr lang="en-US" sz="3200">
                <a:cs typeface="Calibri"/>
              </a:rPr>
              <a:t> 2023</a:t>
            </a:r>
          </a:p>
          <a:p>
            <a:r>
              <a:rPr lang="en-US" sz="3200">
                <a:cs typeface="Calibri"/>
              </a:rPr>
              <a:t>August 7 2023</a:t>
            </a:r>
          </a:p>
        </p:txBody>
      </p:sp>
      <p:pic>
        <p:nvPicPr>
          <p:cNvPr id="4" name="그림 4" descr="원, 상징, 엠블럼, 로고이(가) 표시된 사진&#10;&#10;자동 생성된 설명">
            <a:extLst>
              <a:ext uri="{FF2B5EF4-FFF2-40B4-BE49-F238E27FC236}">
                <a16:creationId xmlns:a16="http://schemas.microsoft.com/office/drawing/2014/main" id="{82033D49-2910-5021-E54D-23A7E4A8DE13}"/>
              </a:ext>
            </a:extLst>
          </p:cNvPr>
          <p:cNvPicPr>
            <a:picLocks noChangeAspect="1"/>
          </p:cNvPicPr>
          <p:nvPr/>
        </p:nvPicPr>
        <p:blipFill>
          <a:blip r:embed="rId3"/>
          <a:stretch>
            <a:fillRect/>
          </a:stretch>
        </p:blipFill>
        <p:spPr>
          <a:xfrm>
            <a:off x="9215452" y="3883105"/>
            <a:ext cx="2743200" cy="2743200"/>
          </a:xfrm>
          <a:prstGeom prst="rect">
            <a:avLst/>
          </a:prstGeom>
        </p:spPr>
      </p:pic>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ADFEF6-A2E4-82BA-071B-3C4AA87B7521}"/>
              </a:ext>
            </a:extLst>
          </p:cNvPr>
          <p:cNvSpPr>
            <a:spLocks noGrp="1"/>
          </p:cNvSpPr>
          <p:nvPr>
            <p:ph type="title"/>
          </p:nvPr>
        </p:nvSpPr>
        <p:spPr/>
        <p:txBody>
          <a:bodyPr/>
          <a:lstStyle/>
          <a:p>
            <a:r>
              <a:rPr lang="en-US" altLang="ko-KR" b="1">
                <a:latin typeface="Calibri"/>
                <a:ea typeface="맑은 고딕"/>
                <a:cs typeface="Calibri Light"/>
              </a:rPr>
              <a:t>Researcher choices in previous findings</a:t>
            </a:r>
          </a:p>
        </p:txBody>
      </p:sp>
      <p:sp>
        <p:nvSpPr>
          <p:cNvPr id="3" name="내용 개체 틀 2">
            <a:extLst>
              <a:ext uri="{FF2B5EF4-FFF2-40B4-BE49-F238E27FC236}">
                <a16:creationId xmlns:a16="http://schemas.microsoft.com/office/drawing/2014/main" id="{3DC460D2-B955-1620-86A3-D8C941329F24}"/>
              </a:ext>
            </a:extLst>
          </p:cNvPr>
          <p:cNvSpPr>
            <a:spLocks noGrp="1"/>
          </p:cNvSpPr>
          <p:nvPr>
            <p:ph idx="1"/>
          </p:nvPr>
        </p:nvSpPr>
        <p:spPr/>
        <p:txBody>
          <a:bodyPr vert="horz" lIns="91440" tIns="45720" rIns="91440" bIns="45720" rtlCol="0" anchor="t">
            <a:noAutofit/>
          </a:bodyPr>
          <a:lstStyle/>
          <a:p>
            <a:r>
              <a:rPr lang="en-US" altLang="ko-KR" sz="4000">
                <a:ea typeface="맑은 고딕"/>
                <a:cs typeface="Calibri"/>
              </a:rPr>
              <a:t>Normalization of F0 contours</a:t>
            </a:r>
          </a:p>
          <a:p>
            <a:pPr lvl="1"/>
            <a:r>
              <a:rPr lang="en-US" altLang="ko-KR" sz="3600">
                <a:ea typeface="맑은 고딕"/>
                <a:cs typeface="Calibri"/>
              </a:rPr>
              <a:t>By-speaker z-scoring in Myers et al. 2018</a:t>
            </a:r>
          </a:p>
          <a:p>
            <a:pPr lvl="1"/>
            <a:r>
              <a:rPr lang="en-US" altLang="ko-KR" sz="3600">
                <a:ea typeface="맑은 고딕"/>
                <a:cs typeface="Calibri"/>
              </a:rPr>
              <a:t>Within-token mean centering in Lee et al. 2021, Hughes et al. 2022</a:t>
            </a:r>
            <a:endParaRPr lang="en-US" sz="3600">
              <a:cs typeface="Calibri" panose="020F0502020204030204"/>
            </a:endParaRPr>
          </a:p>
          <a:p>
            <a:pPr>
              <a:buFont typeface="Arial"/>
              <a:buChar char="•"/>
            </a:pPr>
            <a:r>
              <a:rPr lang="en-US" sz="4000">
                <a:ea typeface="맑은 고딕"/>
                <a:cs typeface="Calibri"/>
              </a:rPr>
              <a:t>Different methods of analyzing trajectory shapes</a:t>
            </a:r>
          </a:p>
          <a:p>
            <a:pPr lvl="1">
              <a:buFont typeface="Arial"/>
            </a:pPr>
            <a:r>
              <a:rPr lang="en-US" sz="3600">
                <a:ea typeface="맑은 고딕"/>
                <a:cs typeface="Calibri"/>
              </a:rPr>
              <a:t>FPCA in Lee et al. 2021, Hughes et al. 2022</a:t>
            </a:r>
          </a:p>
          <a:p>
            <a:pPr lvl="1">
              <a:buFont typeface="Arial"/>
            </a:pPr>
            <a:r>
              <a:rPr lang="en-US" sz="3600">
                <a:ea typeface="+mn-lt"/>
                <a:cs typeface="+mn-lt"/>
              </a:rPr>
              <a:t>GAMM?</a:t>
            </a:r>
            <a:endParaRPr lang="en-US" sz="3600">
              <a:ea typeface="맑은 고딕"/>
              <a:cs typeface="Calibri"/>
            </a:endParaRPr>
          </a:p>
          <a:p>
            <a:endParaRPr lang="en-US" altLang="ko-KR">
              <a:ea typeface="맑은 고딕"/>
              <a:cs typeface="Calibri"/>
            </a:endParaRPr>
          </a:p>
        </p:txBody>
      </p:sp>
      <p:sp>
        <p:nvSpPr>
          <p:cNvPr id="4" name="슬라이드 번호 개체 틀 3">
            <a:extLst>
              <a:ext uri="{FF2B5EF4-FFF2-40B4-BE49-F238E27FC236}">
                <a16:creationId xmlns:a16="http://schemas.microsoft.com/office/drawing/2014/main" id="{EC12B0AA-278A-1909-3932-368B411E82C8}"/>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35597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973A-D6BD-3686-5C57-D72EA4547519}"/>
              </a:ext>
            </a:extLst>
          </p:cNvPr>
          <p:cNvSpPr>
            <a:spLocks noGrp="1"/>
          </p:cNvSpPr>
          <p:nvPr>
            <p:ph type="title"/>
          </p:nvPr>
        </p:nvSpPr>
        <p:spPr/>
        <p:txBody>
          <a:bodyPr/>
          <a:lstStyle/>
          <a:p>
            <a:r>
              <a:rPr lang="en-US" b="1">
                <a:latin typeface="Calibri"/>
                <a:cs typeface="Calibri Light"/>
              </a:rPr>
              <a:t>Normalization Techniques</a:t>
            </a:r>
            <a:endParaRPr lang="en-US" b="1">
              <a:latin typeface="Calibri"/>
              <a:cs typeface="Calibri"/>
            </a:endParaRPr>
          </a:p>
        </p:txBody>
      </p:sp>
      <p:sp>
        <p:nvSpPr>
          <p:cNvPr id="4" name="Slide Number Placeholder 3">
            <a:extLst>
              <a:ext uri="{FF2B5EF4-FFF2-40B4-BE49-F238E27FC236}">
                <a16:creationId xmlns:a16="http://schemas.microsoft.com/office/drawing/2014/main" id="{EB3F1A21-D41A-34FD-0603-D36684B6429F}"/>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6" name="텍스트 개체 틀 5">
            <a:extLst>
              <a:ext uri="{FF2B5EF4-FFF2-40B4-BE49-F238E27FC236}">
                <a16:creationId xmlns:a16="http://schemas.microsoft.com/office/drawing/2014/main" id="{E5E8A1D9-A785-478E-CCEC-4A590B2E25DD}"/>
              </a:ext>
            </a:extLst>
          </p:cNvPr>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20235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AC36-D877-912A-FEA3-60D56A60F973}"/>
              </a:ext>
            </a:extLst>
          </p:cNvPr>
          <p:cNvSpPr>
            <a:spLocks noGrp="1"/>
          </p:cNvSpPr>
          <p:nvPr>
            <p:ph type="title"/>
          </p:nvPr>
        </p:nvSpPr>
        <p:spPr/>
        <p:txBody>
          <a:bodyPr/>
          <a:lstStyle/>
          <a:p>
            <a:r>
              <a:rPr lang="en-US" b="1">
                <a:latin typeface="Calibri"/>
                <a:ea typeface="Calibri"/>
                <a:cs typeface="Calibri Light"/>
              </a:rPr>
              <a:t>F0 </a:t>
            </a:r>
            <a:r>
              <a:rPr lang="en-US" b="1">
                <a:latin typeface="Calibri"/>
                <a:ea typeface="Calibri"/>
                <a:cs typeface="Calibri"/>
              </a:rPr>
              <a:t>Data-preprocessing approaches</a:t>
            </a:r>
          </a:p>
        </p:txBody>
      </p:sp>
      <p:sp>
        <p:nvSpPr>
          <p:cNvPr id="4" name="Content Placeholder 3">
            <a:extLst>
              <a:ext uri="{FF2B5EF4-FFF2-40B4-BE49-F238E27FC236}">
                <a16:creationId xmlns:a16="http://schemas.microsoft.com/office/drawing/2014/main" id="{AC10B903-E3E6-DD43-A4B8-EB418CF735B8}"/>
              </a:ext>
            </a:extLst>
          </p:cNvPr>
          <p:cNvSpPr>
            <a:spLocks noGrp="1"/>
          </p:cNvSpPr>
          <p:nvPr>
            <p:ph idx="1"/>
          </p:nvPr>
        </p:nvSpPr>
        <p:spPr>
          <a:xfrm>
            <a:off x="469491" y="1230697"/>
            <a:ext cx="10515600" cy="4994274"/>
          </a:xfrm>
        </p:spPr>
        <p:txBody>
          <a:bodyPr vert="horz" lIns="91440" tIns="45720" rIns="91440" bIns="45720" rtlCol="0" anchor="t">
            <a:noAutofit/>
          </a:bodyPr>
          <a:lstStyle/>
          <a:p>
            <a:pPr marL="0" indent="0">
              <a:buNone/>
            </a:pPr>
            <a:endParaRPr lang="en-US" sz="2400">
              <a:ea typeface="Calibri"/>
              <a:cs typeface="Calibri" panose="020F0502020204030204"/>
            </a:endParaRPr>
          </a:p>
          <a:p>
            <a:pPr lvl="1" indent="-342900"/>
            <a:r>
              <a:rPr lang="en-US" sz="3600">
                <a:ea typeface="Calibri"/>
                <a:cs typeface="Calibri" panose="020F0502020204030204"/>
              </a:rPr>
              <a:t>F0 vs Log-transformed F0 (e.g. semitones)</a:t>
            </a:r>
          </a:p>
          <a:p>
            <a:pPr lvl="2" indent="-342900"/>
            <a:r>
              <a:rPr lang="en-US">
                <a:cs typeface="Calibri" panose="020F0502020204030204"/>
              </a:rPr>
              <a:t>(Zhang 2018 </a:t>
            </a:r>
            <a:r>
              <a:rPr lang="en-US" err="1">
                <a:cs typeface="Calibri" panose="020F0502020204030204"/>
              </a:rPr>
              <a:t>a.o.</a:t>
            </a:r>
            <a:r>
              <a:rPr lang="en-US">
                <a:cs typeface="Calibri" panose="020F0502020204030204"/>
              </a:rPr>
              <a:t>)</a:t>
            </a:r>
            <a:endParaRPr lang="en-US">
              <a:ea typeface="Calibri"/>
              <a:cs typeface="Calibri" panose="020F0502020204030204"/>
            </a:endParaRPr>
          </a:p>
          <a:p>
            <a:pPr lvl="1" indent="-342900"/>
            <a:r>
              <a:rPr lang="en-US" sz="3600">
                <a:cs typeface="Calibri" panose="020F0502020204030204"/>
              </a:rPr>
              <a:t>Mean centering vs scaling (z-scoring)</a:t>
            </a:r>
            <a:endParaRPr lang="en-US" sz="3600">
              <a:ea typeface="Calibri"/>
              <a:cs typeface="Calibri" panose="020F0502020204030204"/>
            </a:endParaRPr>
          </a:p>
          <a:p>
            <a:pPr lvl="2" indent="-342900"/>
            <a:r>
              <a:rPr lang="en-US">
                <a:cs typeface="Calibri" panose="020F0502020204030204"/>
              </a:rPr>
              <a:t>(Cheng et al. 2015, </a:t>
            </a:r>
            <a:r>
              <a:rPr lang="en-US" err="1">
                <a:cs typeface="Calibri" panose="020F0502020204030204"/>
              </a:rPr>
              <a:t>Gubian</a:t>
            </a:r>
            <a:r>
              <a:rPr lang="en-US">
                <a:cs typeface="Calibri" panose="020F0502020204030204"/>
              </a:rPr>
              <a:t> et al. 2015 </a:t>
            </a:r>
            <a:r>
              <a:rPr lang="en-US" err="1">
                <a:cs typeface="Calibri" panose="020F0502020204030204"/>
              </a:rPr>
              <a:t>a.o.</a:t>
            </a:r>
            <a:r>
              <a:rPr lang="en-US">
                <a:cs typeface="Calibri" panose="020F0502020204030204"/>
              </a:rPr>
              <a:t>), cf. (Myers et al. 2018, </a:t>
            </a:r>
            <a:r>
              <a:rPr lang="en-US" err="1">
                <a:cs typeface="Calibri" panose="020F0502020204030204"/>
              </a:rPr>
              <a:t>Lohfink</a:t>
            </a:r>
            <a:r>
              <a:rPr lang="en-US">
                <a:cs typeface="Calibri" panose="020F0502020204030204"/>
              </a:rPr>
              <a:t> et al. 2019, </a:t>
            </a:r>
            <a:r>
              <a:rPr lang="en-US" err="1">
                <a:cs typeface="Calibri" panose="020F0502020204030204"/>
              </a:rPr>
              <a:t>Gryllia</a:t>
            </a:r>
            <a:r>
              <a:rPr lang="en-US">
                <a:cs typeface="Calibri" panose="020F0502020204030204"/>
              </a:rPr>
              <a:t> et al. 2022 </a:t>
            </a:r>
            <a:r>
              <a:rPr lang="en-US" err="1">
                <a:cs typeface="Calibri" panose="020F0502020204030204"/>
              </a:rPr>
              <a:t>a.o.</a:t>
            </a:r>
            <a:r>
              <a:rPr lang="en-US">
                <a:cs typeface="Calibri" panose="020F0502020204030204"/>
              </a:rPr>
              <a:t>)</a:t>
            </a:r>
            <a:endParaRPr lang="en-US">
              <a:ea typeface="Calibri"/>
              <a:cs typeface="Calibri" panose="020F0502020204030204"/>
            </a:endParaRPr>
          </a:p>
          <a:p>
            <a:pPr lvl="1" indent="-342900"/>
            <a:r>
              <a:rPr lang="en-US" sz="3600">
                <a:cs typeface="Calibri" panose="020F0502020204030204"/>
              </a:rPr>
              <a:t>Within-token vs within-speaker </a:t>
            </a:r>
            <a:endParaRPr lang="en-US" sz="3600">
              <a:ea typeface="Calibri"/>
              <a:cs typeface="Calibri" panose="020F0502020204030204"/>
            </a:endParaRPr>
          </a:p>
          <a:p>
            <a:pPr lvl="2" indent="-342900"/>
            <a:r>
              <a:rPr lang="en-US">
                <a:cs typeface="Calibri" panose="020F0502020204030204"/>
              </a:rPr>
              <a:t>(Cheng et al. 2015, </a:t>
            </a:r>
            <a:r>
              <a:rPr lang="en-US" err="1">
                <a:cs typeface="Calibri" panose="020F0502020204030204"/>
              </a:rPr>
              <a:t>Gubian</a:t>
            </a:r>
            <a:r>
              <a:rPr lang="en-US">
                <a:cs typeface="Calibri" panose="020F0502020204030204"/>
              </a:rPr>
              <a:t> et al. 2015 </a:t>
            </a:r>
            <a:r>
              <a:rPr lang="en-US" err="1">
                <a:cs typeface="Calibri" panose="020F0502020204030204"/>
              </a:rPr>
              <a:t>a.o.</a:t>
            </a:r>
            <a:r>
              <a:rPr lang="en-US">
                <a:cs typeface="Calibri" panose="020F0502020204030204"/>
              </a:rPr>
              <a:t>), cf. (Myers et al. 2018 </a:t>
            </a:r>
            <a:r>
              <a:rPr lang="en-US" err="1">
                <a:cs typeface="Calibri" panose="020F0502020204030204"/>
              </a:rPr>
              <a:t>a.o.</a:t>
            </a:r>
            <a:r>
              <a:rPr lang="en-US">
                <a:cs typeface="Calibri" panose="020F0502020204030204"/>
              </a:rPr>
              <a:t>)</a:t>
            </a:r>
            <a:endParaRPr lang="en-US">
              <a:ea typeface="Calibri"/>
              <a:cs typeface="Calibri" panose="020F0502020204030204"/>
            </a:endParaRPr>
          </a:p>
          <a:p>
            <a:pPr lvl="1" indent="-342900"/>
            <a:r>
              <a:rPr lang="en-US" sz="3600" b="1">
                <a:ea typeface="Calibri"/>
                <a:cs typeface="Calibri" panose="020F0502020204030204"/>
              </a:rPr>
              <a:t>Current study:</a:t>
            </a:r>
          </a:p>
          <a:p>
            <a:pPr lvl="2" indent="-342900"/>
            <a:r>
              <a:rPr lang="en-US" sz="2800">
                <a:ea typeface="Calibri"/>
                <a:cs typeface="Calibri" panose="020F0502020204030204"/>
              </a:rPr>
              <a:t>Within-token mean-centering, within-speaker z-scoring, and within-speaker mean-centering</a:t>
            </a:r>
          </a:p>
          <a:p>
            <a:pPr lvl="1" indent="-342900"/>
            <a:endParaRPr lang="en-US" sz="3200">
              <a:ea typeface="Calibri"/>
              <a:cs typeface="Calibri" panose="020F0502020204030204"/>
            </a:endParaRPr>
          </a:p>
          <a:p>
            <a:pPr marL="0" indent="0">
              <a:buNone/>
            </a:pPr>
            <a:endParaRPr lang="en-US" sz="2400">
              <a:ea typeface="Calibri"/>
              <a:cs typeface="Calibri" panose="020F0502020204030204"/>
            </a:endParaRPr>
          </a:p>
        </p:txBody>
      </p:sp>
      <p:sp>
        <p:nvSpPr>
          <p:cNvPr id="7" name="Slide Number Placeholder 6">
            <a:extLst>
              <a:ext uri="{FF2B5EF4-FFF2-40B4-BE49-F238E27FC236}">
                <a16:creationId xmlns:a16="http://schemas.microsoft.com/office/drawing/2014/main" id="{06B4A5BA-1109-A49D-F7B6-DA3DEE0BA276}"/>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9023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2812-E3E2-883A-0EE8-CEBAECC2D91E}"/>
              </a:ext>
            </a:extLst>
          </p:cNvPr>
          <p:cNvSpPr>
            <a:spLocks noGrp="1"/>
          </p:cNvSpPr>
          <p:nvPr>
            <p:ph type="title"/>
          </p:nvPr>
        </p:nvSpPr>
        <p:spPr>
          <a:xfrm>
            <a:off x="575494" y="131225"/>
            <a:ext cx="6194783" cy="1325563"/>
          </a:xfrm>
        </p:spPr>
        <p:txBody>
          <a:bodyPr/>
          <a:lstStyle/>
          <a:p>
            <a:r>
              <a:rPr lang="en-US" b="1">
                <a:latin typeface="Calibri"/>
                <a:ea typeface="Calibri"/>
                <a:cs typeface="Calibri"/>
              </a:rPr>
              <a:t>Within-Speaker</a:t>
            </a:r>
            <a:r>
              <a:rPr lang="en-US" sz="4400" b="1">
                <a:latin typeface="Calibri"/>
                <a:ea typeface="Calibri"/>
                <a:cs typeface="Calibri"/>
              </a:rPr>
              <a:t> z</a:t>
            </a:r>
            <a:r>
              <a:rPr lang="en-US" b="1">
                <a:latin typeface="Calibri"/>
                <a:ea typeface="Calibri"/>
                <a:cs typeface="Calibri"/>
              </a:rPr>
              <a:t>-scoring</a:t>
            </a:r>
            <a:r>
              <a:rPr lang="en-US" sz="4400" b="1">
                <a:latin typeface="Calibri"/>
                <a:ea typeface="Calibri"/>
                <a:cs typeface="Calibri"/>
              </a:rPr>
              <a:t> </a:t>
            </a:r>
            <a:endParaRPr lang="en-US" b="1">
              <a:latin typeface="Calibri"/>
              <a:ea typeface="Calibri"/>
              <a:cs typeface="Calibri"/>
            </a:endParaRPr>
          </a:p>
        </p:txBody>
      </p:sp>
      <p:sp>
        <p:nvSpPr>
          <p:cNvPr id="4" name="Slide Number Placeholder 3">
            <a:extLst>
              <a:ext uri="{FF2B5EF4-FFF2-40B4-BE49-F238E27FC236}">
                <a16:creationId xmlns:a16="http://schemas.microsoft.com/office/drawing/2014/main" id="{40294F2B-BC0B-AC6F-425B-5B54B077B8FE}"/>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11" name="Picture 11" descr="A graph of different colored lines&#10;&#10;Description automatically generated">
            <a:extLst>
              <a:ext uri="{FF2B5EF4-FFF2-40B4-BE49-F238E27FC236}">
                <a16:creationId xmlns:a16="http://schemas.microsoft.com/office/drawing/2014/main" id="{137C04A9-0913-A680-81CC-930B73F01409}"/>
              </a:ext>
            </a:extLst>
          </p:cNvPr>
          <p:cNvPicPr>
            <a:picLocks noGrp="1" noChangeAspect="1"/>
          </p:cNvPicPr>
          <p:nvPr>
            <p:ph idx="1"/>
          </p:nvPr>
        </p:nvPicPr>
        <p:blipFill>
          <a:blip r:embed="rId3"/>
          <a:stretch>
            <a:fillRect/>
          </a:stretch>
        </p:blipFill>
        <p:spPr>
          <a:xfrm>
            <a:off x="1471354" y="1069374"/>
            <a:ext cx="9248337" cy="5798241"/>
          </a:xfrm>
        </p:spPr>
      </p:pic>
      <p:sp>
        <p:nvSpPr>
          <p:cNvPr id="3" name="왼쪽 대괄호 2">
            <a:extLst>
              <a:ext uri="{FF2B5EF4-FFF2-40B4-BE49-F238E27FC236}">
                <a16:creationId xmlns:a16="http://schemas.microsoft.com/office/drawing/2014/main" id="{F57398B6-109B-E2FF-6B6E-AEC77C1F9DC1}"/>
              </a:ext>
            </a:extLst>
          </p:cNvPr>
          <p:cNvSpPr/>
          <p:nvPr/>
        </p:nvSpPr>
        <p:spPr>
          <a:xfrm>
            <a:off x="2138516" y="2740741"/>
            <a:ext cx="184354" cy="1757517"/>
          </a:xfrm>
          <a:prstGeom prst="leftBracket">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왼쪽 대괄호 4">
            <a:extLst>
              <a:ext uri="{FF2B5EF4-FFF2-40B4-BE49-F238E27FC236}">
                <a16:creationId xmlns:a16="http://schemas.microsoft.com/office/drawing/2014/main" id="{787533A6-4FD9-1D07-5950-703FD6151AF1}"/>
              </a:ext>
            </a:extLst>
          </p:cNvPr>
          <p:cNvSpPr/>
          <p:nvPr/>
        </p:nvSpPr>
        <p:spPr>
          <a:xfrm>
            <a:off x="2138515" y="4830095"/>
            <a:ext cx="86032" cy="1093839"/>
          </a:xfrm>
          <a:prstGeom prst="leftBracket">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A5B25A8D-6114-8D96-8E18-089F88C4E8EB}"/>
              </a:ext>
            </a:extLst>
          </p:cNvPr>
          <p:cNvSpPr txBox="1"/>
          <p:nvPr/>
        </p:nvSpPr>
        <p:spPr>
          <a:xfrm>
            <a:off x="245807" y="2126226"/>
            <a:ext cx="1843547" cy="58477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Speaker</a:t>
            </a:r>
            <a:r>
              <a:rPr lang="ko-KR" altLang="en-US" sz="3200">
                <a:ea typeface="맑은 고딕"/>
                <a:cs typeface="Calibri"/>
              </a:rPr>
              <a:t> </a:t>
            </a:r>
            <a:r>
              <a:rPr lang="ko-KR" altLang="en-US" sz="3200" err="1">
                <a:ea typeface="맑은 고딕"/>
                <a:cs typeface="Calibri"/>
              </a:rPr>
              <a:t>X</a:t>
            </a:r>
            <a:endParaRPr lang="ko-KR" altLang="en-US" sz="3200"/>
          </a:p>
        </p:txBody>
      </p:sp>
      <p:sp>
        <p:nvSpPr>
          <p:cNvPr id="12" name="TextBox 11">
            <a:extLst>
              <a:ext uri="{FF2B5EF4-FFF2-40B4-BE49-F238E27FC236}">
                <a16:creationId xmlns:a16="http://schemas.microsoft.com/office/drawing/2014/main" id="{9B94F472-E793-9EAF-E7BD-5D190271D92B}"/>
              </a:ext>
            </a:extLst>
          </p:cNvPr>
          <p:cNvSpPr txBox="1"/>
          <p:nvPr/>
        </p:nvSpPr>
        <p:spPr>
          <a:xfrm>
            <a:off x="208934" y="4498257"/>
            <a:ext cx="1843547" cy="58477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Speaker</a:t>
            </a:r>
            <a:r>
              <a:rPr lang="ko-KR" altLang="en-US" sz="3200">
                <a:ea typeface="맑은 고딕"/>
                <a:cs typeface="Calibri"/>
              </a:rPr>
              <a:t> </a:t>
            </a:r>
            <a:r>
              <a:rPr lang="ko-KR" altLang="en-US" sz="3200" err="1">
                <a:ea typeface="맑은 고딕"/>
                <a:cs typeface="Calibri"/>
              </a:rPr>
              <a:t>Y</a:t>
            </a:r>
            <a:endParaRPr lang="ko-KR" altLang="en-US" sz="3200" err="1"/>
          </a:p>
        </p:txBody>
      </p:sp>
      <p:sp>
        <p:nvSpPr>
          <p:cNvPr id="13" name="직사각형 12">
            <a:extLst>
              <a:ext uri="{FF2B5EF4-FFF2-40B4-BE49-F238E27FC236}">
                <a16:creationId xmlns:a16="http://schemas.microsoft.com/office/drawing/2014/main" id="{27266014-83C7-65EB-61C2-0F8DA249F2B3}"/>
              </a:ext>
            </a:extLst>
          </p:cNvPr>
          <p:cNvSpPr/>
          <p:nvPr/>
        </p:nvSpPr>
        <p:spPr>
          <a:xfrm>
            <a:off x="4965290" y="1118419"/>
            <a:ext cx="2826774" cy="54077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8217495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C4B02D-86C7-75B8-E493-87C6AC0A31DD}"/>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2" name="Title 1">
            <a:extLst>
              <a:ext uri="{FF2B5EF4-FFF2-40B4-BE49-F238E27FC236}">
                <a16:creationId xmlns:a16="http://schemas.microsoft.com/office/drawing/2014/main" id="{DC2BA45F-1D90-1B8D-6E1D-9DCD0B666066}"/>
              </a:ext>
            </a:extLst>
          </p:cNvPr>
          <p:cNvSpPr>
            <a:spLocks noGrp="1"/>
          </p:cNvSpPr>
          <p:nvPr>
            <p:ph type="title"/>
          </p:nvPr>
        </p:nvSpPr>
        <p:spPr>
          <a:xfrm>
            <a:off x="162217" y="287536"/>
            <a:ext cx="10200289" cy="1338700"/>
          </a:xfrm>
        </p:spPr>
        <p:txBody>
          <a:bodyPr/>
          <a:lstStyle/>
          <a:p>
            <a:r>
              <a:rPr lang="en-US" b="1">
                <a:latin typeface="Calibri"/>
                <a:ea typeface="Calibri"/>
                <a:cs typeface="Calibri Light"/>
              </a:rPr>
              <a:t>Within-Token Centering</a:t>
            </a:r>
            <a:endParaRPr lang="en-US" b="1">
              <a:latin typeface="Calibri"/>
              <a:ea typeface="Calibri"/>
              <a:cs typeface="Calibri"/>
            </a:endParaRPr>
          </a:p>
        </p:txBody>
      </p:sp>
      <p:sp>
        <p:nvSpPr>
          <p:cNvPr id="3" name="TextBox 2">
            <a:extLst>
              <a:ext uri="{FF2B5EF4-FFF2-40B4-BE49-F238E27FC236}">
                <a16:creationId xmlns:a16="http://schemas.microsoft.com/office/drawing/2014/main" id="{EF885C20-49AF-A79E-C7B4-03A3C752F7E2}"/>
              </a:ext>
            </a:extLst>
          </p:cNvPr>
          <p:cNvSpPr txBox="1"/>
          <p:nvPr/>
        </p:nvSpPr>
        <p:spPr>
          <a:xfrm>
            <a:off x="161634" y="2166544"/>
            <a:ext cx="3382721" cy="2012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nSpc>
                <a:spcPct val="90000"/>
              </a:lnSpc>
              <a:spcBef>
                <a:spcPts val="500"/>
              </a:spcBef>
            </a:pPr>
            <a:r>
              <a:rPr lang="en-US" sz="3600">
                <a:cs typeface="Calibri"/>
              </a:rPr>
              <a:t>"Sag" defined </a:t>
            </a:r>
          </a:p>
          <a:p>
            <a:pPr marL="0" lvl="1">
              <a:lnSpc>
                <a:spcPct val="90000"/>
              </a:lnSpc>
              <a:spcBef>
                <a:spcPts val="500"/>
              </a:spcBef>
            </a:pPr>
            <a:r>
              <a:rPr lang="en-US" sz="3600">
                <a:cs typeface="Calibri"/>
              </a:rPr>
              <a:t>in terms of token's F0 range </a:t>
            </a:r>
            <a:r>
              <a:rPr lang="en-US" sz="2600">
                <a:cs typeface="Calibri"/>
              </a:rPr>
              <a:t>(</a:t>
            </a:r>
            <a:r>
              <a:rPr lang="en-US" sz="2600" err="1">
                <a:cs typeface="Calibri"/>
              </a:rPr>
              <a:t>Pierrehumbert</a:t>
            </a:r>
            <a:r>
              <a:rPr lang="en-US" sz="2600">
                <a:cs typeface="Calibri"/>
              </a:rPr>
              <a:t> 1981)</a:t>
            </a:r>
            <a:endParaRPr lang="en-US" sz="2600">
              <a:ea typeface="Calibri" panose="020F0502020204030204"/>
              <a:cs typeface="Calibri" panose="020F0502020204030204"/>
            </a:endParaRPr>
          </a:p>
        </p:txBody>
      </p:sp>
      <p:pic>
        <p:nvPicPr>
          <p:cNvPr id="6" name="Picture 5" descr="A graph of different colored lines&#10;&#10;Description automatically generated">
            <a:extLst>
              <a:ext uri="{FF2B5EF4-FFF2-40B4-BE49-F238E27FC236}">
                <a16:creationId xmlns:a16="http://schemas.microsoft.com/office/drawing/2014/main" id="{D3E469AA-0EE4-993E-7501-5D715ECD7F00}"/>
              </a:ext>
            </a:extLst>
          </p:cNvPr>
          <p:cNvPicPr>
            <a:picLocks noChangeAspect="1"/>
          </p:cNvPicPr>
          <p:nvPr/>
        </p:nvPicPr>
        <p:blipFill>
          <a:blip r:embed="rId3"/>
          <a:stretch>
            <a:fillRect/>
          </a:stretch>
        </p:blipFill>
        <p:spPr>
          <a:xfrm>
            <a:off x="3487947" y="1446522"/>
            <a:ext cx="8506292" cy="5279374"/>
          </a:xfrm>
          <a:prstGeom prst="rect">
            <a:avLst/>
          </a:prstGeom>
        </p:spPr>
      </p:pic>
      <p:sp>
        <p:nvSpPr>
          <p:cNvPr id="8" name="직사각형 7">
            <a:extLst>
              <a:ext uri="{FF2B5EF4-FFF2-40B4-BE49-F238E27FC236}">
                <a16:creationId xmlns:a16="http://schemas.microsoft.com/office/drawing/2014/main" id="{B9E2B285-5ECF-4E70-780A-632D25BFD9BF}"/>
              </a:ext>
            </a:extLst>
          </p:cNvPr>
          <p:cNvSpPr/>
          <p:nvPr/>
        </p:nvSpPr>
        <p:spPr>
          <a:xfrm>
            <a:off x="7251290" y="1506608"/>
            <a:ext cx="684548" cy="5120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9EC654CE-A7B4-7990-3F6A-C57F0BEA629B}"/>
              </a:ext>
            </a:extLst>
          </p:cNvPr>
          <p:cNvSpPr/>
          <p:nvPr/>
        </p:nvSpPr>
        <p:spPr>
          <a:xfrm>
            <a:off x="7898271" y="1506607"/>
            <a:ext cx="684548" cy="5120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8354DF5-2329-E6F9-EE83-6925F0CBA097}"/>
              </a:ext>
            </a:extLst>
          </p:cNvPr>
          <p:cNvSpPr/>
          <p:nvPr/>
        </p:nvSpPr>
        <p:spPr>
          <a:xfrm>
            <a:off x="8545252" y="1506608"/>
            <a:ext cx="684548" cy="5120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3502687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B664-FC6A-CEDC-4187-1FAC99628597}"/>
              </a:ext>
            </a:extLst>
          </p:cNvPr>
          <p:cNvSpPr>
            <a:spLocks noGrp="1"/>
          </p:cNvSpPr>
          <p:nvPr>
            <p:ph type="title"/>
          </p:nvPr>
        </p:nvSpPr>
        <p:spPr/>
        <p:txBody>
          <a:bodyPr/>
          <a:lstStyle/>
          <a:p>
            <a:r>
              <a:rPr lang="en-US" b="1">
                <a:latin typeface="Calibri"/>
                <a:cs typeface="Calibri Light"/>
              </a:rPr>
              <a:t>Analysis Method Choices</a:t>
            </a:r>
            <a:endParaRPr lang="en-US" b="1">
              <a:latin typeface="Calibri"/>
              <a:cs typeface="Calibri"/>
            </a:endParaRPr>
          </a:p>
        </p:txBody>
      </p:sp>
      <p:sp>
        <p:nvSpPr>
          <p:cNvPr id="3" name="Content Placeholder 2">
            <a:extLst>
              <a:ext uri="{FF2B5EF4-FFF2-40B4-BE49-F238E27FC236}">
                <a16:creationId xmlns:a16="http://schemas.microsoft.com/office/drawing/2014/main" id="{B3145CD6-8EC2-E4D1-C59B-2021D621B368}"/>
              </a:ext>
            </a:extLst>
          </p:cNvPr>
          <p:cNvSpPr>
            <a:spLocks noGrp="1"/>
          </p:cNvSpPr>
          <p:nvPr>
            <p:ph type="body" idx="1"/>
          </p:nvPr>
        </p:nvSpPr>
        <p:spPr/>
        <p:txBody>
          <a:bodyPr vert="horz" lIns="91440" tIns="45720" rIns="91440" bIns="45720" rtlCol="0" anchor="t">
            <a:normAutofit/>
          </a:bodyPr>
          <a:lstStyle/>
          <a:p>
            <a:r>
              <a:rPr lang="en-US">
                <a:cs typeface="Calibri"/>
              </a:rPr>
              <a:t>FPCA or GAMM</a:t>
            </a:r>
            <a:endParaRPr lang="en-US"/>
          </a:p>
        </p:txBody>
      </p:sp>
      <p:sp>
        <p:nvSpPr>
          <p:cNvPr id="4" name="Slide Number Placeholder 3">
            <a:extLst>
              <a:ext uri="{FF2B5EF4-FFF2-40B4-BE49-F238E27FC236}">
                <a16:creationId xmlns:a16="http://schemas.microsoft.com/office/drawing/2014/main" id="{DC5904F8-7987-F116-8CE5-DE96B74E361F}"/>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374210496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4F15524-8DB0-A2A3-F163-DC2197B20161}"/>
              </a:ext>
            </a:extLst>
          </p:cNvPr>
          <p:cNvPicPr>
            <a:picLocks noGrp="1" noChangeAspect="1"/>
          </p:cNvPicPr>
          <p:nvPr>
            <p:ph idx="1"/>
          </p:nvPr>
        </p:nvPicPr>
        <p:blipFill>
          <a:blip r:embed="rId3"/>
          <a:stretch>
            <a:fillRect/>
          </a:stretch>
        </p:blipFill>
        <p:spPr>
          <a:xfrm>
            <a:off x="208005" y="1224201"/>
            <a:ext cx="10336170" cy="5772897"/>
          </a:xfrm>
        </p:spPr>
      </p:pic>
      <p:sp>
        <p:nvSpPr>
          <p:cNvPr id="2" name="Title 1">
            <a:extLst>
              <a:ext uri="{FF2B5EF4-FFF2-40B4-BE49-F238E27FC236}">
                <a16:creationId xmlns:a16="http://schemas.microsoft.com/office/drawing/2014/main" id="{39B492A5-A4C5-B15A-DA7C-D2E8D5DF401D}"/>
              </a:ext>
            </a:extLst>
          </p:cNvPr>
          <p:cNvSpPr>
            <a:spLocks noGrp="1"/>
          </p:cNvSpPr>
          <p:nvPr>
            <p:ph type="title"/>
          </p:nvPr>
        </p:nvSpPr>
        <p:spPr/>
        <p:txBody>
          <a:bodyPr/>
          <a:lstStyle/>
          <a:p>
            <a:r>
              <a:rPr lang="en-US" b="1">
                <a:latin typeface="Calibri"/>
                <a:cs typeface="Calibri Light"/>
              </a:rPr>
              <a:t>Representing Function Shapes</a:t>
            </a:r>
          </a:p>
        </p:txBody>
      </p:sp>
      <p:sp>
        <p:nvSpPr>
          <p:cNvPr id="7" name="Slide Number Placeholder 6">
            <a:extLst>
              <a:ext uri="{FF2B5EF4-FFF2-40B4-BE49-F238E27FC236}">
                <a16:creationId xmlns:a16="http://schemas.microsoft.com/office/drawing/2014/main" id="{38F486D5-E640-D39B-1008-F14A5F59F7EA}"/>
              </a:ext>
            </a:extLst>
          </p:cNvPr>
          <p:cNvSpPr>
            <a:spLocks noGrp="1"/>
          </p:cNvSpPr>
          <p:nvPr>
            <p:ph type="sldNum" sz="quarter" idx="12"/>
          </p:nvPr>
        </p:nvSpPr>
        <p:spPr/>
        <p:txBody>
          <a:bodyPr/>
          <a:lstStyle/>
          <a:p>
            <a:fld id="{330EA680-D336-4FF7-8B7A-9848BB0A1C32}" type="slidenum">
              <a:rPr lang="en-US" dirty="0" smtClean="0"/>
              <a:t>16</a:t>
            </a:fld>
            <a:endParaRPr lang="en-US"/>
          </a:p>
        </p:txBody>
      </p:sp>
      <p:sp>
        <p:nvSpPr>
          <p:cNvPr id="5" name="TextBox 4">
            <a:extLst>
              <a:ext uri="{FF2B5EF4-FFF2-40B4-BE49-F238E27FC236}">
                <a16:creationId xmlns:a16="http://schemas.microsoft.com/office/drawing/2014/main" id="{D1EDE60C-34F2-9D5C-C0E8-3D08E6E892C1}"/>
              </a:ext>
            </a:extLst>
          </p:cNvPr>
          <p:cNvSpPr txBox="1"/>
          <p:nvPr/>
        </p:nvSpPr>
        <p:spPr>
          <a:xfrm>
            <a:off x="10135341" y="1755490"/>
            <a:ext cx="954107" cy="4710317"/>
          </a:xfrm>
          <a:prstGeom prst="rect">
            <a:avLst/>
          </a:prstGeom>
          <a:noFill/>
        </p:spPr>
        <p:txBody>
          <a:bodyPr rot="0" spcFirstLastPara="0" vertOverflow="overflow" horzOverflow="overflow" vert="vert" wrap="square" lIns="91440" tIns="45720" rIns="91440" bIns="45720" numCol="1" spcCol="0" rtlCol="0" fromWordArt="0" anchor="t" anchorCtr="0" forceAA="0" compatLnSpc="1">
            <a:prstTxWarp prst="textNoShape">
              <a:avLst/>
            </a:prstTxWarp>
            <a:spAutoFit/>
          </a:bodyPr>
          <a:lstStyle/>
          <a:p>
            <a:r>
              <a:rPr lang="en-US" sz="1400">
                <a:latin typeface="Arial"/>
                <a:cs typeface="Arial"/>
                <a:hlinkClick r:id="rId4"/>
              </a:rPr>
              <a:t>https://github.com/gavinsimpson/intro-gam-webinar-2020</a:t>
            </a:r>
            <a:endParaRPr lang="en-US"/>
          </a:p>
          <a:p>
            <a:br>
              <a:rPr lang="en-US"/>
            </a:br>
            <a:endParaRPr lang="en-US"/>
          </a:p>
        </p:txBody>
      </p:sp>
    </p:spTree>
    <p:extLst>
      <p:ext uri="{BB962C8B-B14F-4D97-AF65-F5344CB8AC3E}">
        <p14:creationId xmlns:p14="http://schemas.microsoft.com/office/powerpoint/2010/main" val="166858831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74F6-239C-A63E-4D2D-ABA0BA73A067}"/>
              </a:ext>
            </a:extLst>
          </p:cNvPr>
          <p:cNvSpPr>
            <a:spLocks noGrp="1"/>
          </p:cNvSpPr>
          <p:nvPr>
            <p:ph type="title"/>
          </p:nvPr>
        </p:nvSpPr>
        <p:spPr>
          <a:xfrm>
            <a:off x="353863" y="-77877"/>
            <a:ext cx="10515600" cy="1325563"/>
          </a:xfrm>
        </p:spPr>
        <p:txBody>
          <a:bodyPr>
            <a:normAutofit/>
          </a:bodyPr>
          <a:lstStyle/>
          <a:p>
            <a:r>
              <a:rPr lang="en-US" sz="3600" b="1">
                <a:latin typeface="Calibri"/>
                <a:cs typeface="Arial"/>
              </a:rPr>
              <a:t>Functional Principal Components Analysis (FPCA)</a:t>
            </a:r>
            <a:endParaRPr lang="en-US" sz="3600" b="1">
              <a:latin typeface="Calibri"/>
              <a:cs typeface="Calibri"/>
            </a:endParaRPr>
          </a:p>
        </p:txBody>
      </p:sp>
      <p:sp>
        <p:nvSpPr>
          <p:cNvPr id="3" name="Content Placeholder 2">
            <a:extLst>
              <a:ext uri="{FF2B5EF4-FFF2-40B4-BE49-F238E27FC236}">
                <a16:creationId xmlns:a16="http://schemas.microsoft.com/office/drawing/2014/main" id="{C1CFB452-6B9F-4F27-DF0A-631D2E913DB9}"/>
              </a:ext>
            </a:extLst>
          </p:cNvPr>
          <p:cNvSpPr>
            <a:spLocks noGrp="1"/>
          </p:cNvSpPr>
          <p:nvPr>
            <p:ph idx="1"/>
          </p:nvPr>
        </p:nvSpPr>
        <p:spPr>
          <a:xfrm>
            <a:off x="350044" y="926591"/>
            <a:ext cx="4821305" cy="5621935"/>
          </a:xfrm>
        </p:spPr>
        <p:txBody>
          <a:bodyPr vert="horz" lIns="91440" tIns="45720" rIns="91440" bIns="45720" rtlCol="0" anchor="t">
            <a:noAutofit/>
          </a:bodyPr>
          <a:lstStyle/>
          <a:p>
            <a:r>
              <a:rPr lang="en-US">
                <a:ea typeface="Calibri"/>
                <a:cs typeface="Calibri"/>
              </a:rPr>
              <a:t>Represent F0 contours with function shape weight</a:t>
            </a:r>
            <a:endParaRPr lang="en-US">
              <a:cs typeface="Calibri"/>
            </a:endParaRPr>
          </a:p>
          <a:p>
            <a:pPr marL="0" indent="0">
              <a:buNone/>
            </a:pPr>
            <a:endParaRPr lang="en-US">
              <a:ea typeface="Calibri"/>
              <a:cs typeface="Calibri"/>
            </a:endParaRPr>
          </a:p>
          <a:p>
            <a:r>
              <a:rPr lang="en-US">
                <a:cs typeface="Calibri"/>
              </a:rPr>
              <a:t>Identify function shapes </a:t>
            </a:r>
            <a:r>
              <a:rPr lang="en-US" sz="2400">
                <a:cs typeface="Calibri"/>
              </a:rPr>
              <a:t>that</a:t>
            </a:r>
            <a:r>
              <a:rPr lang="en-US">
                <a:cs typeface="Calibri"/>
              </a:rPr>
              <a:t> F0 contours maximally vary on</a:t>
            </a:r>
          </a:p>
          <a:p>
            <a:endParaRPr lang="en-US">
              <a:ea typeface="Calibri"/>
              <a:cs typeface="Calibri"/>
            </a:endParaRPr>
          </a:p>
          <a:p>
            <a:r>
              <a:rPr lang="en-US">
                <a:ea typeface="Calibri"/>
                <a:cs typeface="Calibri"/>
              </a:rPr>
              <a:t>Principal Component Functions (PCs)</a:t>
            </a:r>
            <a:endParaRPr lang="en-US">
              <a:cs typeface="Calibri"/>
            </a:endParaRPr>
          </a:p>
          <a:p>
            <a:endParaRPr lang="en-US">
              <a:ea typeface="Calibri"/>
              <a:cs typeface="Calibri"/>
            </a:endParaRPr>
          </a:p>
          <a:p>
            <a:r>
              <a:rPr lang="en-US">
                <a:ea typeface="Calibri"/>
                <a:cs typeface="Calibri"/>
              </a:rPr>
              <a:t>Weighted sum of PCs</a:t>
            </a:r>
          </a:p>
          <a:p>
            <a:pPr marL="0" indent="0">
              <a:buNone/>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2E0F1E83-5CA9-C84B-C2CB-46229931415A}"/>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6" name="Picture 6" descr="A graph of different lines&#10;&#10;Description automatically generated">
            <a:extLst>
              <a:ext uri="{FF2B5EF4-FFF2-40B4-BE49-F238E27FC236}">
                <a16:creationId xmlns:a16="http://schemas.microsoft.com/office/drawing/2014/main" id="{ADFC6E19-866D-CE6D-7C9A-EF0A84218DE3}"/>
              </a:ext>
            </a:extLst>
          </p:cNvPr>
          <p:cNvPicPr>
            <a:picLocks noChangeAspect="1"/>
          </p:cNvPicPr>
          <p:nvPr/>
        </p:nvPicPr>
        <p:blipFill>
          <a:blip r:embed="rId3"/>
          <a:stretch>
            <a:fillRect/>
          </a:stretch>
        </p:blipFill>
        <p:spPr>
          <a:xfrm>
            <a:off x="5062945" y="810053"/>
            <a:ext cx="6388981" cy="5220376"/>
          </a:xfrm>
          <a:prstGeom prst="rect">
            <a:avLst/>
          </a:prstGeom>
        </p:spPr>
      </p:pic>
      <p:sp>
        <p:nvSpPr>
          <p:cNvPr id="8" name="TextBox 7">
            <a:extLst>
              <a:ext uri="{FF2B5EF4-FFF2-40B4-BE49-F238E27FC236}">
                <a16:creationId xmlns:a16="http://schemas.microsoft.com/office/drawing/2014/main" id="{03FCE604-4559-8AB3-1AA8-7C0B16528FE5}"/>
              </a:ext>
            </a:extLst>
          </p:cNvPr>
          <p:cNvSpPr txBox="1"/>
          <p:nvPr/>
        </p:nvSpPr>
        <p:spPr>
          <a:xfrm>
            <a:off x="8834831" y="5946666"/>
            <a:ext cx="31551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cs typeface="Calibri"/>
              </a:rPr>
              <a:t>Gubian</a:t>
            </a:r>
            <a:r>
              <a:rPr lang="en-US" sz="2400">
                <a:cs typeface="Calibri"/>
              </a:rPr>
              <a:t> (2020)</a:t>
            </a:r>
            <a:endParaRPr lang="en-US" sz="2400"/>
          </a:p>
        </p:txBody>
      </p:sp>
    </p:spTree>
    <p:extLst>
      <p:ext uri="{BB962C8B-B14F-4D97-AF65-F5344CB8AC3E}">
        <p14:creationId xmlns:p14="http://schemas.microsoft.com/office/powerpoint/2010/main" val="141243130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3"/>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6" name="TextBox 5">
            <a:extLst>
              <a:ext uri="{FF2B5EF4-FFF2-40B4-BE49-F238E27FC236}">
                <a16:creationId xmlns:a16="http://schemas.microsoft.com/office/drawing/2014/main" id="{BB7E3499-6067-5281-23B1-6EAF7AB2C6F6}"/>
              </a:ext>
            </a:extLst>
          </p:cNvPr>
          <p:cNvSpPr txBox="1"/>
          <p:nvPr/>
        </p:nvSpPr>
        <p:spPr>
          <a:xfrm>
            <a:off x="267890" y="136922"/>
            <a:ext cx="59341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One of PCs: Sag shape</a:t>
            </a:r>
          </a:p>
          <a:p>
            <a:endParaRPr lang="en-US" sz="3600">
              <a:cs typeface="Calibri"/>
            </a:endParaRPr>
          </a:p>
          <a:p>
            <a:r>
              <a:rPr lang="en-US" sz="3600">
                <a:cs typeface="Calibri"/>
              </a:rPr>
              <a:t>More negative sag PC weight = more sag in an f0 contour </a:t>
            </a:r>
          </a:p>
        </p:txBody>
      </p:sp>
      <p:sp>
        <p:nvSpPr>
          <p:cNvPr id="3" name="TextBox 2">
            <a:extLst>
              <a:ext uri="{FF2B5EF4-FFF2-40B4-BE49-F238E27FC236}">
                <a16:creationId xmlns:a16="http://schemas.microsoft.com/office/drawing/2014/main" id="{254A8783-84F8-95D4-D515-96E06AC142C8}"/>
              </a:ext>
            </a:extLst>
          </p:cNvPr>
          <p:cNvSpPr txBox="1"/>
          <p:nvPr/>
        </p:nvSpPr>
        <p:spPr>
          <a:xfrm>
            <a:off x="211996" y="3098601"/>
            <a:ext cx="11819598" cy="3920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800">
                <a:cs typeface="Calibri"/>
              </a:rPr>
              <a:t>Mixed effects linear regression model: </a:t>
            </a:r>
          </a:p>
          <a:p>
            <a:pPr lvl="1">
              <a:lnSpc>
                <a:spcPct val="90000"/>
              </a:lnSpc>
              <a:spcBef>
                <a:spcPts val="500"/>
              </a:spcBef>
            </a:pPr>
            <a:r>
              <a:rPr lang="en-US" sz="2400">
                <a:cs typeface="Calibri"/>
              </a:rPr>
              <a:t>Predict sag PC weight from span type (LH or HH)</a:t>
            </a:r>
          </a:p>
          <a:p>
            <a:pPr lvl="1">
              <a:lnSpc>
                <a:spcPct val="90000"/>
              </a:lnSpc>
              <a:spcBef>
                <a:spcPts val="500"/>
              </a:spcBef>
            </a:pPr>
            <a:r>
              <a:rPr lang="en-US" sz="2400">
                <a:cs typeface="Calibri"/>
              </a:rPr>
              <a:t>By-speaker random intercepts</a:t>
            </a:r>
          </a:p>
          <a:p>
            <a:pPr lvl="1">
              <a:lnSpc>
                <a:spcPct val="90000"/>
              </a:lnSpc>
              <a:spcBef>
                <a:spcPts val="500"/>
              </a:spcBef>
            </a:pPr>
            <a:r>
              <a:rPr lang="en-US" sz="2400">
                <a:cs typeface="Calibri"/>
              </a:rPr>
              <a:t>Does span type (LH vs HH) have a significant effect on sag PC weight? </a:t>
            </a:r>
          </a:p>
          <a:p>
            <a:pPr lvl="1">
              <a:lnSpc>
                <a:spcPct val="90000"/>
              </a:lnSpc>
              <a:spcBef>
                <a:spcPts val="500"/>
              </a:spcBef>
            </a:pPr>
            <a:endParaRPr lang="en-US" sz="2400">
              <a:cs typeface="Calibri"/>
            </a:endParaRPr>
          </a:p>
          <a:p>
            <a:pPr>
              <a:lnSpc>
                <a:spcPct val="90000"/>
              </a:lnSpc>
              <a:spcBef>
                <a:spcPts val="500"/>
              </a:spcBef>
            </a:pPr>
            <a:r>
              <a:rPr lang="en-US" sz="2800">
                <a:cs typeface="Calibri"/>
              </a:rPr>
              <a:t>Lee et al. 2021, Hughes et al. 2022: difference in sag PC between LH, HH</a:t>
            </a:r>
          </a:p>
          <a:p>
            <a:pPr>
              <a:lnSpc>
                <a:spcPct val="90000"/>
              </a:lnSpc>
              <a:spcBef>
                <a:spcPts val="500"/>
              </a:spcBef>
            </a:pPr>
            <a:r>
              <a:rPr lang="en-US" sz="2800">
                <a:cs typeface="Calibri"/>
              </a:rPr>
              <a:t>Present work: Replication (+ duration interaction) with small differences from normalization choice</a:t>
            </a:r>
            <a:endParaRPr lang="en-US" sz="2800"/>
          </a:p>
          <a:p>
            <a:pPr>
              <a:lnSpc>
                <a:spcPct val="90000"/>
              </a:lnSpc>
              <a:spcBef>
                <a:spcPts val="500"/>
              </a:spcBef>
            </a:pPr>
            <a:endParaRPr lang="en-US" sz="2800">
              <a:cs typeface="Calibri"/>
            </a:endParaRPr>
          </a:p>
        </p:txBody>
      </p:sp>
      <p:pic>
        <p:nvPicPr>
          <p:cNvPr id="2" name="Picture 1">
            <a:extLst>
              <a:ext uri="{FF2B5EF4-FFF2-40B4-BE49-F238E27FC236}">
                <a16:creationId xmlns:a16="http://schemas.microsoft.com/office/drawing/2014/main" id="{95F902FB-D498-5A7A-4BB0-14EE101992F9}"/>
              </a:ext>
            </a:extLst>
          </p:cNvPr>
          <p:cNvPicPr>
            <a:picLocks noChangeAspect="1"/>
          </p:cNvPicPr>
          <p:nvPr/>
        </p:nvPicPr>
        <p:blipFill>
          <a:blip r:embed="rId4"/>
          <a:stretch>
            <a:fillRect/>
          </a:stretch>
        </p:blipFill>
        <p:spPr>
          <a:xfrm>
            <a:off x="6694566" y="193676"/>
            <a:ext cx="5229544" cy="3735388"/>
          </a:xfrm>
          <a:prstGeom prst="rect">
            <a:avLst/>
          </a:prstGeom>
        </p:spPr>
      </p:pic>
    </p:spTree>
    <p:extLst>
      <p:ext uri="{BB962C8B-B14F-4D97-AF65-F5344CB8AC3E}">
        <p14:creationId xmlns:p14="http://schemas.microsoft.com/office/powerpoint/2010/main" val="408409208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6" name="TextBox 5">
            <a:extLst>
              <a:ext uri="{FF2B5EF4-FFF2-40B4-BE49-F238E27FC236}">
                <a16:creationId xmlns:a16="http://schemas.microsoft.com/office/drawing/2014/main" id="{BB7E3499-6067-5281-23B1-6EAF7AB2C6F6}"/>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pic>
        <p:nvPicPr>
          <p:cNvPr id="32" name="Picture 31" descr="A graph with a curve&#10;&#10;Description automatically generated">
            <a:extLst>
              <a:ext uri="{FF2B5EF4-FFF2-40B4-BE49-F238E27FC236}">
                <a16:creationId xmlns:a16="http://schemas.microsoft.com/office/drawing/2014/main" id="{64B1AC5A-6B24-2C93-AFF8-9F4EDD197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169364"/>
            <a:ext cx="7772400" cy="5551714"/>
          </a:xfrm>
          <a:prstGeom prst="rect">
            <a:avLst/>
          </a:prstGeom>
        </p:spPr>
      </p:pic>
    </p:spTree>
    <p:extLst>
      <p:ext uri="{BB962C8B-B14F-4D97-AF65-F5344CB8AC3E}">
        <p14:creationId xmlns:p14="http://schemas.microsoft.com/office/powerpoint/2010/main" val="32953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7F58-D4D8-441B-AB76-311FC9462FC8}"/>
              </a:ext>
            </a:extLst>
          </p:cNvPr>
          <p:cNvSpPr>
            <a:spLocks noGrp="1"/>
          </p:cNvSpPr>
          <p:nvPr>
            <p:ph type="title"/>
          </p:nvPr>
        </p:nvSpPr>
        <p:spPr>
          <a:xfrm>
            <a:off x="732367" y="173143"/>
            <a:ext cx="10515600" cy="1325563"/>
          </a:xfrm>
        </p:spPr>
        <p:txBody>
          <a:bodyPr/>
          <a:lstStyle/>
          <a:p>
            <a:r>
              <a:rPr lang="en-US" b="1">
                <a:latin typeface="Calibri"/>
                <a:ea typeface="+mj-lt"/>
                <a:cs typeface="+mj-lt"/>
              </a:rPr>
              <a:t>Luganda high tone spans</a:t>
            </a:r>
            <a:endParaRPr lang="en-US" b="1">
              <a:latin typeface="Calibri"/>
              <a:cs typeface="Calibri Light"/>
            </a:endParaRPr>
          </a:p>
        </p:txBody>
      </p:sp>
      <p:sp>
        <p:nvSpPr>
          <p:cNvPr id="4" name="Slide Number Placeholder 3">
            <a:extLst>
              <a:ext uri="{FF2B5EF4-FFF2-40B4-BE49-F238E27FC236}">
                <a16:creationId xmlns:a16="http://schemas.microsoft.com/office/drawing/2014/main" id="{C85D000C-7E1F-4F35-B3C7-1E3937AB272D}"/>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5" name="TextBox 4">
            <a:extLst>
              <a:ext uri="{FF2B5EF4-FFF2-40B4-BE49-F238E27FC236}">
                <a16:creationId xmlns:a16="http://schemas.microsoft.com/office/drawing/2014/main" id="{93DCE2C0-CB67-41F8-9783-1E348A83E923}"/>
              </a:ext>
            </a:extLst>
          </p:cNvPr>
          <p:cNvSpPr txBox="1"/>
          <p:nvPr/>
        </p:nvSpPr>
        <p:spPr>
          <a:xfrm>
            <a:off x="337609" y="1364191"/>
            <a:ext cx="36163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5" name="TextBox 24">
            <a:extLst>
              <a:ext uri="{FF2B5EF4-FFF2-40B4-BE49-F238E27FC236}">
                <a16:creationId xmlns:a16="http://schemas.microsoft.com/office/drawing/2014/main" id="{BA393798-004B-4491-B1F6-DA919DA30A3F}"/>
              </a:ext>
            </a:extLst>
          </p:cNvPr>
          <p:cNvSpPr txBox="1"/>
          <p:nvPr/>
        </p:nvSpPr>
        <p:spPr>
          <a:xfrm>
            <a:off x="535875" y="1525536"/>
            <a:ext cx="51943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9100"/>
                </a:solidFill>
              </a:rPr>
              <a:t>LH</a:t>
            </a:r>
            <a:r>
              <a:rPr lang="en-US" b="1">
                <a:solidFill>
                  <a:srgbClr val="FF9100"/>
                </a:solidFill>
              </a:rPr>
              <a:t> </a:t>
            </a:r>
            <a:endParaRPr lang="en-US" sz="3600" b="1">
              <a:solidFill>
                <a:srgbClr val="FF9100"/>
              </a:solidFill>
              <a:cs typeface="Calibri" panose="020F0502020204030204"/>
            </a:endParaRPr>
          </a:p>
          <a:p>
            <a:endParaRPr lang="en-US" sz="2000">
              <a:ea typeface="+mn-lt"/>
              <a:cs typeface="+mn-lt"/>
            </a:endParaRPr>
          </a:p>
          <a:p>
            <a:r>
              <a:rPr lang="en-US" sz="2800">
                <a:ea typeface="+mn-lt"/>
                <a:cs typeface="+mn-lt"/>
              </a:rPr>
              <a:t>[</a:t>
            </a:r>
            <a:r>
              <a:rPr lang="en-US" sz="2800" err="1">
                <a:ea typeface="+mn-lt"/>
                <a:cs typeface="+mn-lt"/>
              </a:rPr>
              <a:t>òmùlàːŋɡìɾàː</a:t>
            </a:r>
            <a:r>
              <a:rPr lang="en-US" sz="2800" b="1" err="1">
                <a:ea typeface="+mn-lt"/>
                <a:cs typeface="+mn-lt"/>
              </a:rPr>
              <a:t>máɲóːmú</a:t>
            </a:r>
            <a:r>
              <a:rPr lang="en-US" sz="2800" b="1" err="1">
                <a:solidFill>
                  <a:srgbClr val="FF0000"/>
                </a:solidFill>
                <a:ea typeface="+mn-lt"/>
                <a:cs typeface="+mn-lt"/>
              </a:rPr>
              <a:t>lá</a:t>
            </a:r>
            <a:r>
              <a:rPr lang="en-US" sz="2800" err="1">
                <a:ea typeface="+mn-lt"/>
                <a:cs typeface="+mn-lt"/>
              </a:rPr>
              <a:t>lwòːnò</a:t>
            </a:r>
            <a:r>
              <a:rPr lang="en-US" sz="2400">
                <a:ea typeface="+mn-lt"/>
                <a:cs typeface="+mn-lt"/>
              </a:rPr>
              <a:t>]</a:t>
            </a:r>
            <a:endParaRPr lang="en-US" sz="2400">
              <a:cs typeface="Calibri"/>
            </a:endParaRPr>
          </a:p>
          <a:p>
            <a:endParaRPr lang="en-US">
              <a:ea typeface="+mn-lt"/>
              <a:cs typeface="+mn-lt"/>
            </a:endParaRPr>
          </a:p>
          <a:p>
            <a:endParaRPr lang="en-US">
              <a:ea typeface="+mn-lt"/>
              <a:cs typeface="+mn-lt"/>
            </a:endParaRPr>
          </a:p>
          <a:p>
            <a:endParaRPr lang="en-US">
              <a:ea typeface="+mn-lt"/>
              <a:cs typeface="+mn-lt"/>
            </a:endParaRPr>
          </a:p>
        </p:txBody>
      </p:sp>
      <p:sp>
        <p:nvSpPr>
          <p:cNvPr id="27" name="TextBox 26">
            <a:extLst>
              <a:ext uri="{FF2B5EF4-FFF2-40B4-BE49-F238E27FC236}">
                <a16:creationId xmlns:a16="http://schemas.microsoft.com/office/drawing/2014/main" id="{91F38513-9F8F-4404-9C0D-3328674A93ED}"/>
              </a:ext>
            </a:extLst>
          </p:cNvPr>
          <p:cNvSpPr txBox="1"/>
          <p:nvPr/>
        </p:nvSpPr>
        <p:spPr>
          <a:xfrm>
            <a:off x="7269366" y="1520922"/>
            <a:ext cx="4585026"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9100"/>
                </a:solidFill>
                <a:cs typeface="Calibri"/>
              </a:rPr>
              <a:t> HH</a:t>
            </a:r>
            <a:r>
              <a:rPr lang="en-US" b="1">
                <a:solidFill>
                  <a:srgbClr val="FF9100"/>
                </a:solidFill>
                <a:cs typeface="Calibri"/>
              </a:rPr>
              <a:t> </a:t>
            </a:r>
            <a:endParaRPr lang="en-US" sz="3600" b="1">
              <a:solidFill>
                <a:srgbClr val="FF9100"/>
              </a:solidFill>
              <a:cs typeface="Calibri"/>
            </a:endParaRPr>
          </a:p>
          <a:p>
            <a:endParaRPr lang="en-US">
              <a:ea typeface="+mn-lt"/>
              <a:cs typeface="+mn-lt"/>
            </a:endParaRPr>
          </a:p>
          <a:p>
            <a:r>
              <a:rPr lang="en-US" sz="2800">
                <a:ea typeface="+mn-lt"/>
                <a:cs typeface="+mn-lt"/>
              </a:rPr>
              <a:t>[</a:t>
            </a:r>
            <a:r>
              <a:rPr lang="en-US" sz="2800" err="1">
                <a:ea typeface="+mn-lt"/>
                <a:cs typeface="+mn-lt"/>
              </a:rPr>
              <a:t>òmùlèːnzìjà</a:t>
            </a:r>
            <a:r>
              <a:rPr lang="en-US" sz="2800" b="1" err="1">
                <a:solidFill>
                  <a:srgbClr val="FF0000"/>
                </a:solidFill>
                <a:ea typeface="+mn-lt"/>
                <a:cs typeface="+mn-lt"/>
              </a:rPr>
              <a:t>lú</a:t>
            </a:r>
            <a:r>
              <a:rPr lang="en-US" sz="2800" b="1" err="1">
                <a:ea typeface="+mn-lt"/>
                <a:cs typeface="+mn-lt"/>
              </a:rPr>
              <a:t>mánːá</a:t>
            </a:r>
            <a:r>
              <a:rPr lang="en-US" sz="2800" b="1" err="1">
                <a:solidFill>
                  <a:srgbClr val="FF0000"/>
                </a:solidFill>
                <a:ea typeface="+mn-lt"/>
                <a:cs typeface="+mn-lt"/>
              </a:rPr>
              <a:t>wó</a:t>
            </a:r>
            <a:r>
              <a:rPr lang="en-US" sz="2800" err="1">
                <a:ea typeface="+mn-lt"/>
                <a:cs typeface="+mn-lt"/>
              </a:rPr>
              <a:t>lòvù</a:t>
            </a:r>
            <a:r>
              <a:rPr lang="en-US" sz="2800">
                <a:ea typeface="+mn-lt"/>
                <a:cs typeface="+mn-lt"/>
              </a:rPr>
              <a:t>]</a:t>
            </a:r>
            <a:endParaRPr lang="en-US" sz="2800"/>
          </a:p>
          <a:p>
            <a:endParaRPr lang="en-US">
              <a:cs typeface="Calibri"/>
            </a:endParaRPr>
          </a:p>
          <a:p>
            <a:endParaRPr lang="en-US">
              <a:cs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FEF768-577D-C692-4644-F337C368557E}"/>
                  </a:ext>
                </a:extLst>
              </p:cNvPr>
              <p:cNvSpPr txBox="1"/>
              <p:nvPr/>
            </p:nvSpPr>
            <p:spPr>
              <a:xfrm>
                <a:off x="1322420" y="2787423"/>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8" name="TextBox 7">
                <a:extLst>
                  <a:ext uri="{FF2B5EF4-FFF2-40B4-BE49-F238E27FC236}">
                    <a16:creationId xmlns:a16="http://schemas.microsoft.com/office/drawing/2014/main" id="{25FEF768-577D-C692-4644-F337C368557E}"/>
                  </a:ext>
                </a:extLst>
              </p:cNvPr>
              <p:cNvSpPr txBox="1">
                <a:spLocks noRot="1" noChangeAspect="1" noMove="1" noResize="1" noEditPoints="1" noAdjustHandles="1" noChangeArrowheads="1" noChangeShapeType="1" noTextEdit="1"/>
              </p:cNvSpPr>
              <p:nvPr/>
            </p:nvSpPr>
            <p:spPr>
              <a:xfrm>
                <a:off x="1322420" y="2787423"/>
                <a:ext cx="372366" cy="830997"/>
              </a:xfrm>
              <a:prstGeom prst="rect">
                <a:avLst/>
              </a:prstGeom>
              <a:blipFill>
                <a:blip r:embed="rId8"/>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A1BE0E-83B7-0F58-DE69-8137BC191F5F}"/>
                  </a:ext>
                </a:extLst>
              </p:cNvPr>
              <p:cNvSpPr txBox="1"/>
              <p:nvPr/>
            </p:nvSpPr>
            <p:spPr>
              <a:xfrm>
                <a:off x="2257631" y="2787421"/>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17" name="TextBox 16">
                <a:extLst>
                  <a:ext uri="{FF2B5EF4-FFF2-40B4-BE49-F238E27FC236}">
                    <a16:creationId xmlns:a16="http://schemas.microsoft.com/office/drawing/2014/main" id="{0BA1BE0E-83B7-0F58-DE69-8137BC191F5F}"/>
                  </a:ext>
                </a:extLst>
              </p:cNvPr>
              <p:cNvSpPr txBox="1">
                <a:spLocks noRot="1" noChangeAspect="1" noMove="1" noResize="1" noEditPoints="1" noAdjustHandles="1" noChangeArrowheads="1" noChangeShapeType="1" noTextEdit="1"/>
              </p:cNvSpPr>
              <p:nvPr/>
            </p:nvSpPr>
            <p:spPr>
              <a:xfrm>
                <a:off x="2257631" y="2787421"/>
                <a:ext cx="372366" cy="830997"/>
              </a:xfrm>
              <a:prstGeom prst="rect">
                <a:avLst/>
              </a:prstGeom>
              <a:blipFill>
                <a:blip r:embed="rId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4C398D4-82BE-6913-EC16-324C504DBDFB}"/>
                  </a:ext>
                </a:extLst>
              </p:cNvPr>
              <p:cNvSpPr txBox="1"/>
              <p:nvPr/>
            </p:nvSpPr>
            <p:spPr>
              <a:xfrm>
                <a:off x="4089344" y="2787421"/>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18" name="TextBox 17">
                <a:extLst>
                  <a:ext uri="{FF2B5EF4-FFF2-40B4-BE49-F238E27FC236}">
                    <a16:creationId xmlns:a16="http://schemas.microsoft.com/office/drawing/2014/main" id="{14C398D4-82BE-6913-EC16-324C504DBDFB}"/>
                  </a:ext>
                </a:extLst>
              </p:cNvPr>
              <p:cNvSpPr txBox="1">
                <a:spLocks noRot="1" noChangeAspect="1" noMove="1" noResize="1" noEditPoints="1" noAdjustHandles="1" noChangeArrowheads="1" noChangeShapeType="1" noTextEdit="1"/>
              </p:cNvSpPr>
              <p:nvPr/>
            </p:nvSpPr>
            <p:spPr>
              <a:xfrm>
                <a:off x="4089344" y="2787421"/>
                <a:ext cx="372366" cy="830997"/>
              </a:xfrm>
              <a:prstGeom prst="rect">
                <a:avLst/>
              </a:prstGeom>
              <a:blipFill>
                <a:blip r:embed="rId10"/>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1BF9D1F-257F-7887-F2E4-AD3DC0307482}"/>
                  </a:ext>
                </a:extLst>
              </p:cNvPr>
              <p:cNvSpPr txBox="1"/>
              <p:nvPr/>
            </p:nvSpPr>
            <p:spPr>
              <a:xfrm>
                <a:off x="3192842" y="2787422"/>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19" name="TextBox 18">
                <a:extLst>
                  <a:ext uri="{FF2B5EF4-FFF2-40B4-BE49-F238E27FC236}">
                    <a16:creationId xmlns:a16="http://schemas.microsoft.com/office/drawing/2014/main" id="{91BF9D1F-257F-7887-F2E4-AD3DC0307482}"/>
                  </a:ext>
                </a:extLst>
              </p:cNvPr>
              <p:cNvSpPr txBox="1">
                <a:spLocks noRot="1" noChangeAspect="1" noMove="1" noResize="1" noEditPoints="1" noAdjustHandles="1" noChangeArrowheads="1" noChangeShapeType="1" noTextEdit="1"/>
              </p:cNvSpPr>
              <p:nvPr/>
            </p:nvSpPr>
            <p:spPr>
              <a:xfrm>
                <a:off x="3192842" y="2787422"/>
                <a:ext cx="372366" cy="830997"/>
              </a:xfrm>
              <a:prstGeom prst="rect">
                <a:avLst/>
              </a:prstGeom>
              <a:blipFill>
                <a:blip r:embed="rId11"/>
                <a:stretch>
                  <a:fillRect r="-163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70A8A07-6893-74C2-D5FD-7E8A096ABE19}"/>
              </a:ext>
            </a:extLst>
          </p:cNvPr>
          <p:cNvSpPr txBox="1"/>
          <p:nvPr/>
        </p:nvSpPr>
        <p:spPr>
          <a:xfrm>
            <a:off x="2629997" y="4666100"/>
            <a:ext cx="1034882" cy="830997"/>
          </a:xfrm>
          <a:prstGeom prst="rect">
            <a:avLst/>
          </a:prstGeom>
          <a:noFill/>
        </p:spPr>
        <p:txBody>
          <a:bodyPr wrap="square" rtlCol="0">
            <a:spAutoFit/>
          </a:bodyPr>
          <a:lstStyle/>
          <a:p>
            <a:r>
              <a:rPr lang="en-US" sz="4800"/>
              <a:t>H</a:t>
            </a:r>
          </a:p>
        </p:txBody>
      </p:sp>
      <p:cxnSp>
        <p:nvCxnSpPr>
          <p:cNvPr id="14" name="Straight Connector 13">
            <a:extLst>
              <a:ext uri="{FF2B5EF4-FFF2-40B4-BE49-F238E27FC236}">
                <a16:creationId xmlns:a16="http://schemas.microsoft.com/office/drawing/2014/main" id="{F4A98B85-D0B4-1F1C-C627-AF290F488EB7}"/>
              </a:ext>
            </a:extLst>
          </p:cNvPr>
          <p:cNvCxnSpPr>
            <a:cxnSpLocks/>
          </p:cNvCxnSpPr>
          <p:nvPr/>
        </p:nvCxnSpPr>
        <p:spPr>
          <a:xfrm flipV="1">
            <a:off x="3036038" y="3618418"/>
            <a:ext cx="1239489" cy="1200329"/>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8094245-3C05-6137-FF99-9CC2297089AA}"/>
                  </a:ext>
                </a:extLst>
              </p:cNvPr>
              <p:cNvSpPr txBox="1"/>
              <p:nvPr/>
            </p:nvSpPr>
            <p:spPr>
              <a:xfrm>
                <a:off x="1322420" y="2787421"/>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24" name="TextBox 23">
                <a:extLst>
                  <a:ext uri="{FF2B5EF4-FFF2-40B4-BE49-F238E27FC236}">
                    <a16:creationId xmlns:a16="http://schemas.microsoft.com/office/drawing/2014/main" id="{68094245-3C05-6137-FF99-9CC2297089AA}"/>
                  </a:ext>
                </a:extLst>
              </p:cNvPr>
              <p:cNvSpPr txBox="1">
                <a:spLocks noRot="1" noChangeAspect="1" noMove="1" noResize="1" noEditPoints="1" noAdjustHandles="1" noChangeArrowheads="1" noChangeShapeType="1" noTextEdit="1"/>
              </p:cNvSpPr>
              <p:nvPr/>
            </p:nvSpPr>
            <p:spPr>
              <a:xfrm>
                <a:off x="1322420" y="2787421"/>
                <a:ext cx="372366" cy="830997"/>
              </a:xfrm>
              <a:prstGeom prst="rect">
                <a:avLst/>
              </a:prstGeom>
              <a:blipFill>
                <a:blip r:embed="rId8"/>
                <a:stretch>
                  <a:fillRect r="-1639"/>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7A61F460-0996-DB26-FB67-5E2F87E6B624}"/>
              </a:ext>
            </a:extLst>
          </p:cNvPr>
          <p:cNvSpPr txBox="1"/>
          <p:nvPr/>
        </p:nvSpPr>
        <p:spPr>
          <a:xfrm>
            <a:off x="2629997" y="4666098"/>
            <a:ext cx="1034882" cy="830997"/>
          </a:xfrm>
          <a:prstGeom prst="rect">
            <a:avLst/>
          </a:prstGeom>
          <a:noFill/>
        </p:spPr>
        <p:txBody>
          <a:bodyPr wrap="square" rtlCol="0">
            <a:spAutoFit/>
          </a:bodyPr>
          <a:lstStyle/>
          <a:p>
            <a:r>
              <a:rPr lang="en-US" sz="4800"/>
              <a:t>H</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EB41E53-B0C5-DE95-284D-A2B04EBD74BF}"/>
                  </a:ext>
                </a:extLst>
              </p:cNvPr>
              <p:cNvSpPr txBox="1"/>
              <p:nvPr/>
            </p:nvSpPr>
            <p:spPr>
              <a:xfrm>
                <a:off x="2257631" y="2787420"/>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0" name="TextBox 29">
                <a:extLst>
                  <a:ext uri="{FF2B5EF4-FFF2-40B4-BE49-F238E27FC236}">
                    <a16:creationId xmlns:a16="http://schemas.microsoft.com/office/drawing/2014/main" id="{EEB41E53-B0C5-DE95-284D-A2B04EBD74BF}"/>
                  </a:ext>
                </a:extLst>
              </p:cNvPr>
              <p:cNvSpPr txBox="1">
                <a:spLocks noRot="1" noChangeAspect="1" noMove="1" noResize="1" noEditPoints="1" noAdjustHandles="1" noChangeArrowheads="1" noChangeShapeType="1" noTextEdit="1"/>
              </p:cNvSpPr>
              <p:nvPr/>
            </p:nvSpPr>
            <p:spPr>
              <a:xfrm>
                <a:off x="2257631" y="2787420"/>
                <a:ext cx="372366" cy="830997"/>
              </a:xfrm>
              <a:prstGeom prst="rect">
                <a:avLst/>
              </a:prstGeom>
              <a:blipFill>
                <a:blip r:embed="rId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2571D85-9CB6-07AE-0597-5540DFE5087E}"/>
                  </a:ext>
                </a:extLst>
              </p:cNvPr>
              <p:cNvSpPr txBox="1"/>
              <p:nvPr/>
            </p:nvSpPr>
            <p:spPr>
              <a:xfrm>
                <a:off x="3192842" y="2787421"/>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1" name="TextBox 30">
                <a:extLst>
                  <a:ext uri="{FF2B5EF4-FFF2-40B4-BE49-F238E27FC236}">
                    <a16:creationId xmlns:a16="http://schemas.microsoft.com/office/drawing/2014/main" id="{D2571D85-9CB6-07AE-0597-5540DFE5087E}"/>
                  </a:ext>
                </a:extLst>
              </p:cNvPr>
              <p:cNvSpPr txBox="1">
                <a:spLocks noRot="1" noChangeAspect="1" noMove="1" noResize="1" noEditPoints="1" noAdjustHandles="1" noChangeArrowheads="1" noChangeShapeType="1" noTextEdit="1"/>
              </p:cNvSpPr>
              <p:nvPr/>
            </p:nvSpPr>
            <p:spPr>
              <a:xfrm>
                <a:off x="3192842" y="2787421"/>
                <a:ext cx="372366" cy="830997"/>
              </a:xfrm>
              <a:prstGeom prst="rect">
                <a:avLst/>
              </a:prstGeom>
              <a:blipFill>
                <a:blip r:embed="rId11"/>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0796E5C-7E22-8651-021E-B0D1B4A77614}"/>
                  </a:ext>
                </a:extLst>
              </p:cNvPr>
              <p:cNvSpPr txBox="1"/>
              <p:nvPr/>
            </p:nvSpPr>
            <p:spPr>
              <a:xfrm>
                <a:off x="1322420" y="2787420"/>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2" name="TextBox 31">
                <a:extLst>
                  <a:ext uri="{FF2B5EF4-FFF2-40B4-BE49-F238E27FC236}">
                    <a16:creationId xmlns:a16="http://schemas.microsoft.com/office/drawing/2014/main" id="{50796E5C-7E22-8651-021E-B0D1B4A77614}"/>
                  </a:ext>
                </a:extLst>
              </p:cNvPr>
              <p:cNvSpPr txBox="1">
                <a:spLocks noRot="1" noChangeAspect="1" noMove="1" noResize="1" noEditPoints="1" noAdjustHandles="1" noChangeArrowheads="1" noChangeShapeType="1" noTextEdit="1"/>
              </p:cNvSpPr>
              <p:nvPr/>
            </p:nvSpPr>
            <p:spPr>
              <a:xfrm>
                <a:off x="1322420" y="2787420"/>
                <a:ext cx="372366" cy="830997"/>
              </a:xfrm>
              <a:prstGeom prst="rect">
                <a:avLst/>
              </a:prstGeom>
              <a:blipFill>
                <a:blip r:embed="rId8"/>
                <a:stretch>
                  <a:fillRect r="-1639"/>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AB63C478-FC0C-ED4F-DC71-9EA370766D97}"/>
              </a:ext>
            </a:extLst>
          </p:cNvPr>
          <p:cNvSpPr txBox="1"/>
          <p:nvPr/>
        </p:nvSpPr>
        <p:spPr>
          <a:xfrm>
            <a:off x="2629997" y="4666097"/>
            <a:ext cx="1034882" cy="830997"/>
          </a:xfrm>
          <a:prstGeom prst="rect">
            <a:avLst/>
          </a:prstGeom>
          <a:noFill/>
        </p:spPr>
        <p:txBody>
          <a:bodyPr wrap="square" rtlCol="0">
            <a:spAutoFit/>
          </a:bodyPr>
          <a:lstStyle/>
          <a:p>
            <a:r>
              <a:rPr lang="en-US" sz="4800"/>
              <a:t>H</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F3E461F-9467-334F-F0CB-B39EFBB1EC2E}"/>
                  </a:ext>
                </a:extLst>
              </p:cNvPr>
              <p:cNvSpPr txBox="1"/>
              <p:nvPr/>
            </p:nvSpPr>
            <p:spPr>
              <a:xfrm>
                <a:off x="4089344" y="2787420"/>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4" name="TextBox 33">
                <a:extLst>
                  <a:ext uri="{FF2B5EF4-FFF2-40B4-BE49-F238E27FC236}">
                    <a16:creationId xmlns:a16="http://schemas.microsoft.com/office/drawing/2014/main" id="{2F3E461F-9467-334F-F0CB-B39EFBB1EC2E}"/>
                  </a:ext>
                </a:extLst>
              </p:cNvPr>
              <p:cNvSpPr txBox="1">
                <a:spLocks noRot="1" noChangeAspect="1" noMove="1" noResize="1" noEditPoints="1" noAdjustHandles="1" noChangeArrowheads="1" noChangeShapeType="1" noTextEdit="1"/>
              </p:cNvSpPr>
              <p:nvPr/>
            </p:nvSpPr>
            <p:spPr>
              <a:xfrm>
                <a:off x="4089344" y="2787420"/>
                <a:ext cx="372366" cy="830997"/>
              </a:xfrm>
              <a:prstGeom prst="rect">
                <a:avLst/>
              </a:prstGeom>
              <a:blipFill>
                <a:blip r:embed="rId10"/>
                <a:stretch>
                  <a:fillRect r="-1639"/>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2A65D929-F716-E8DC-FA70-D2A4FBE9FE51}"/>
              </a:ext>
            </a:extLst>
          </p:cNvPr>
          <p:cNvCxnSpPr>
            <a:cxnSpLocks/>
          </p:cNvCxnSpPr>
          <p:nvPr/>
        </p:nvCxnSpPr>
        <p:spPr>
          <a:xfrm flipV="1">
            <a:off x="3036038" y="3618417"/>
            <a:ext cx="1239489" cy="1200329"/>
          </a:xfrm>
          <a:prstGeom prst="line">
            <a:avLst/>
          </a:prstGeom>
          <a:ln w="5715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3A857A0-7561-B540-7045-372C5129E346}"/>
              </a:ext>
            </a:extLst>
          </p:cNvPr>
          <p:cNvSpPr txBox="1"/>
          <p:nvPr/>
        </p:nvSpPr>
        <p:spPr>
          <a:xfrm>
            <a:off x="2629997" y="4666096"/>
            <a:ext cx="1034882" cy="830997"/>
          </a:xfrm>
          <a:prstGeom prst="rect">
            <a:avLst/>
          </a:prstGeom>
          <a:noFill/>
        </p:spPr>
        <p:txBody>
          <a:bodyPr wrap="square" rtlCol="0">
            <a:spAutoFit/>
          </a:bodyPr>
          <a:lstStyle/>
          <a:p>
            <a:r>
              <a:rPr lang="en-US" sz="4800"/>
              <a:t>H</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E0AF154-2949-4C34-9D54-391DEAD0B25B}"/>
                  </a:ext>
                </a:extLst>
              </p:cNvPr>
              <p:cNvSpPr txBox="1"/>
              <p:nvPr/>
            </p:nvSpPr>
            <p:spPr>
              <a:xfrm>
                <a:off x="8468605" y="2757087"/>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7" name="TextBox 36">
                <a:extLst>
                  <a:ext uri="{FF2B5EF4-FFF2-40B4-BE49-F238E27FC236}">
                    <a16:creationId xmlns:a16="http://schemas.microsoft.com/office/drawing/2014/main" id="{BE0AF154-2949-4C34-9D54-391DEAD0B25B}"/>
                  </a:ext>
                </a:extLst>
              </p:cNvPr>
              <p:cNvSpPr txBox="1">
                <a:spLocks noRot="1" noChangeAspect="1" noMove="1" noResize="1" noEditPoints="1" noAdjustHandles="1" noChangeArrowheads="1" noChangeShapeType="1" noTextEdit="1"/>
              </p:cNvSpPr>
              <p:nvPr/>
            </p:nvSpPr>
            <p:spPr>
              <a:xfrm>
                <a:off x="8468605" y="2757087"/>
                <a:ext cx="372366" cy="830997"/>
              </a:xfrm>
              <a:prstGeom prst="rect">
                <a:avLst/>
              </a:prstGeom>
              <a:blipFill>
                <a:blip r:embed="rId12"/>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9A8C5B6-1430-BFAC-2BD2-4C44001015B4}"/>
                  </a:ext>
                </a:extLst>
              </p:cNvPr>
              <p:cNvSpPr txBox="1"/>
              <p:nvPr/>
            </p:nvSpPr>
            <p:spPr>
              <a:xfrm>
                <a:off x="7533394" y="2757087"/>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8" name="TextBox 37">
                <a:extLst>
                  <a:ext uri="{FF2B5EF4-FFF2-40B4-BE49-F238E27FC236}">
                    <a16:creationId xmlns:a16="http://schemas.microsoft.com/office/drawing/2014/main" id="{09A8C5B6-1430-BFAC-2BD2-4C44001015B4}"/>
                  </a:ext>
                </a:extLst>
              </p:cNvPr>
              <p:cNvSpPr txBox="1">
                <a:spLocks noRot="1" noChangeAspect="1" noMove="1" noResize="1" noEditPoints="1" noAdjustHandles="1" noChangeArrowheads="1" noChangeShapeType="1" noTextEdit="1"/>
              </p:cNvSpPr>
              <p:nvPr/>
            </p:nvSpPr>
            <p:spPr>
              <a:xfrm>
                <a:off x="7533394" y="2757087"/>
                <a:ext cx="372366" cy="830997"/>
              </a:xfrm>
              <a:prstGeom prst="rect">
                <a:avLst/>
              </a:prstGeom>
              <a:blipFill>
                <a:blip r:embed="rId13"/>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DD8B90E-E01A-077B-AE21-27C1B2AC4777}"/>
                  </a:ext>
                </a:extLst>
              </p:cNvPr>
              <p:cNvSpPr txBox="1"/>
              <p:nvPr/>
            </p:nvSpPr>
            <p:spPr>
              <a:xfrm>
                <a:off x="10300318" y="2757087"/>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39" name="TextBox 38">
                <a:extLst>
                  <a:ext uri="{FF2B5EF4-FFF2-40B4-BE49-F238E27FC236}">
                    <a16:creationId xmlns:a16="http://schemas.microsoft.com/office/drawing/2014/main" id="{CDD8B90E-E01A-077B-AE21-27C1B2AC4777}"/>
                  </a:ext>
                </a:extLst>
              </p:cNvPr>
              <p:cNvSpPr txBox="1">
                <a:spLocks noRot="1" noChangeAspect="1" noMove="1" noResize="1" noEditPoints="1" noAdjustHandles="1" noChangeArrowheads="1" noChangeShapeType="1" noTextEdit="1"/>
              </p:cNvSpPr>
              <p:nvPr/>
            </p:nvSpPr>
            <p:spPr>
              <a:xfrm>
                <a:off x="10300318" y="2757087"/>
                <a:ext cx="372366" cy="830997"/>
              </a:xfrm>
              <a:prstGeom prst="rect">
                <a:avLst/>
              </a:prstGeom>
              <a:blipFill>
                <a:blip r:embed="rId14"/>
                <a:stretch>
                  <a:fillRect r="-1639"/>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9633401A-340B-B125-5D43-E71722DDE445}"/>
              </a:ext>
            </a:extLst>
          </p:cNvPr>
          <p:cNvCxnSpPr>
            <a:cxnSpLocks/>
          </p:cNvCxnSpPr>
          <p:nvPr/>
        </p:nvCxnSpPr>
        <p:spPr>
          <a:xfrm flipV="1">
            <a:off x="9155962" y="3588084"/>
            <a:ext cx="1330539" cy="1215436"/>
          </a:xfrm>
          <a:prstGeom prst="line">
            <a:avLst/>
          </a:prstGeom>
          <a:ln w="57150"/>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F0B951BA-A5CD-D54A-FB20-7908BFE66582}"/>
              </a:ext>
            </a:extLst>
          </p:cNvPr>
          <p:cNvSpPr txBox="1"/>
          <p:nvPr/>
        </p:nvSpPr>
        <p:spPr>
          <a:xfrm>
            <a:off x="8831874" y="4635763"/>
            <a:ext cx="1034882" cy="830997"/>
          </a:xfrm>
          <a:prstGeom prst="rect">
            <a:avLst/>
          </a:prstGeom>
          <a:noFill/>
        </p:spPr>
        <p:txBody>
          <a:bodyPr wrap="square" rtlCol="0">
            <a:spAutoFit/>
          </a:bodyPr>
          <a:lstStyle/>
          <a:p>
            <a:r>
              <a:rPr lang="en-US" sz="4800"/>
              <a:t>H</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471B277-6C4F-C52C-FCD0-8AA26649F71C}"/>
                  </a:ext>
                </a:extLst>
              </p:cNvPr>
              <p:cNvSpPr txBox="1"/>
              <p:nvPr/>
            </p:nvSpPr>
            <p:spPr>
              <a:xfrm>
                <a:off x="9379986" y="2765760"/>
                <a:ext cx="372366"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5400" i="0" smtClean="0">
                          <a:latin typeface="Cambria Math" panose="02040503050406030204" pitchFamily="18" charset="0"/>
                          <a:ea typeface="Cambria Math" panose="02040503050406030204" pitchFamily="18" charset="0"/>
                        </a:rPr>
                        <m:t>μ</m:t>
                      </m:r>
                    </m:oMath>
                  </m:oMathPara>
                </a14:m>
                <a:endParaRPr lang="en-US" sz="4800"/>
              </a:p>
            </p:txBody>
          </p:sp>
        </mc:Choice>
        <mc:Fallback xmlns="">
          <p:sp>
            <p:nvSpPr>
              <p:cNvPr id="52" name="TextBox 51">
                <a:extLst>
                  <a:ext uri="{FF2B5EF4-FFF2-40B4-BE49-F238E27FC236}">
                    <a16:creationId xmlns:a16="http://schemas.microsoft.com/office/drawing/2014/main" id="{E471B277-6C4F-C52C-FCD0-8AA26649F71C}"/>
                  </a:ext>
                </a:extLst>
              </p:cNvPr>
              <p:cNvSpPr txBox="1">
                <a:spLocks noRot="1" noChangeAspect="1" noMove="1" noResize="1" noEditPoints="1" noAdjustHandles="1" noChangeArrowheads="1" noChangeShapeType="1" noTextEdit="1"/>
              </p:cNvSpPr>
              <p:nvPr/>
            </p:nvSpPr>
            <p:spPr>
              <a:xfrm>
                <a:off x="9379986" y="2765760"/>
                <a:ext cx="372366" cy="830997"/>
              </a:xfrm>
              <a:prstGeom prst="rect">
                <a:avLst/>
              </a:prstGeom>
              <a:blipFill>
                <a:blip r:embed="rId15"/>
                <a:stretch>
                  <a:fillRect r="-1639"/>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005A053E-D453-3821-FDDA-332BB85989D1}"/>
              </a:ext>
            </a:extLst>
          </p:cNvPr>
          <p:cNvCxnSpPr>
            <a:cxnSpLocks/>
          </p:cNvCxnSpPr>
          <p:nvPr/>
        </p:nvCxnSpPr>
        <p:spPr>
          <a:xfrm flipH="1" flipV="1">
            <a:off x="7806089" y="3511759"/>
            <a:ext cx="1254740" cy="1276654"/>
          </a:xfrm>
          <a:prstGeom prst="line">
            <a:avLst/>
          </a:prstGeom>
          <a:ln w="571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D0898F3-0F8D-D455-3FFC-6D1663A61A0F}"/>
              </a:ext>
            </a:extLst>
          </p:cNvPr>
          <p:cNvCxnSpPr>
            <a:cxnSpLocks/>
          </p:cNvCxnSpPr>
          <p:nvPr/>
        </p:nvCxnSpPr>
        <p:spPr>
          <a:xfrm flipH="1">
            <a:off x="2940905" y="3618417"/>
            <a:ext cx="438120" cy="1169996"/>
          </a:xfrm>
          <a:prstGeom prst="line">
            <a:avLst/>
          </a:prstGeom>
          <a:ln w="38100">
            <a:solidFill>
              <a:srgbClr val="FF9100"/>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1A812A-65C7-242B-5D71-57CD15992C02}"/>
              </a:ext>
            </a:extLst>
          </p:cNvPr>
          <p:cNvCxnSpPr>
            <a:cxnSpLocks/>
            <a:stCxn id="30" idx="2"/>
          </p:cNvCxnSpPr>
          <p:nvPr/>
        </p:nvCxnSpPr>
        <p:spPr>
          <a:xfrm>
            <a:off x="2443814" y="3618417"/>
            <a:ext cx="401958" cy="1169996"/>
          </a:xfrm>
          <a:prstGeom prst="line">
            <a:avLst/>
          </a:prstGeom>
          <a:ln w="38100">
            <a:solidFill>
              <a:srgbClr val="FF910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BA1B10E-726F-A2B5-CD42-B3FA00336A33}"/>
              </a:ext>
            </a:extLst>
          </p:cNvPr>
          <p:cNvCxnSpPr>
            <a:cxnSpLocks/>
          </p:cNvCxnSpPr>
          <p:nvPr/>
        </p:nvCxnSpPr>
        <p:spPr>
          <a:xfrm>
            <a:off x="1547312" y="3633582"/>
            <a:ext cx="1224014" cy="1169938"/>
          </a:xfrm>
          <a:prstGeom prst="line">
            <a:avLst/>
          </a:prstGeom>
          <a:ln w="38100">
            <a:solidFill>
              <a:srgbClr val="FF910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A60BE9-60CD-6DA8-2C7E-84B8CF2BEFB6}"/>
              </a:ext>
            </a:extLst>
          </p:cNvPr>
          <p:cNvCxnSpPr>
            <a:cxnSpLocks/>
          </p:cNvCxnSpPr>
          <p:nvPr/>
        </p:nvCxnSpPr>
        <p:spPr>
          <a:xfrm>
            <a:off x="8712396" y="3544023"/>
            <a:ext cx="377459" cy="1168065"/>
          </a:xfrm>
          <a:prstGeom prst="line">
            <a:avLst/>
          </a:prstGeom>
          <a:ln w="38100">
            <a:solidFill>
              <a:srgbClr val="FF910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479450-E8EA-D1E9-A192-A60614BE1B18}"/>
              </a:ext>
            </a:extLst>
          </p:cNvPr>
          <p:cNvCxnSpPr>
            <a:cxnSpLocks/>
            <a:stCxn id="52" idx="2"/>
          </p:cNvCxnSpPr>
          <p:nvPr/>
        </p:nvCxnSpPr>
        <p:spPr>
          <a:xfrm flipH="1">
            <a:off x="9123413" y="3596757"/>
            <a:ext cx="442756" cy="1115331"/>
          </a:xfrm>
          <a:prstGeom prst="line">
            <a:avLst/>
          </a:prstGeom>
          <a:ln w="38100">
            <a:solidFill>
              <a:srgbClr val="FF9100"/>
            </a:solidFill>
            <a:prstDash val="soli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680DAD-D944-3D20-0293-6F52F6029DFF}"/>
              </a:ext>
            </a:extLst>
          </p:cNvPr>
          <p:cNvSpPr txBox="1"/>
          <p:nvPr/>
        </p:nvSpPr>
        <p:spPr>
          <a:xfrm>
            <a:off x="4666711" y="3572220"/>
            <a:ext cx="3105820" cy="646331"/>
          </a:xfrm>
          <a:prstGeom prst="rect">
            <a:avLst/>
          </a:prstGeom>
          <a:noFill/>
        </p:spPr>
        <p:txBody>
          <a:bodyPr wrap="square" lIns="91440" tIns="45720" rIns="91440" bIns="45720" rtlCol="0" anchor="t">
            <a:spAutoFit/>
          </a:bodyPr>
          <a:lstStyle/>
          <a:p>
            <a:r>
              <a:rPr lang="en-US" sz="3600">
                <a:solidFill>
                  <a:srgbClr val="FF9100"/>
                </a:solidFill>
              </a:rPr>
              <a:t>Neutralization</a:t>
            </a:r>
          </a:p>
        </p:txBody>
      </p:sp>
      <p:sp>
        <p:nvSpPr>
          <p:cNvPr id="82" name="Arrow: Left-Right 81">
            <a:extLst>
              <a:ext uri="{FF2B5EF4-FFF2-40B4-BE49-F238E27FC236}">
                <a16:creationId xmlns:a16="http://schemas.microsoft.com/office/drawing/2014/main" id="{1CAEB675-888E-0558-5BEB-CE56876D99FD}"/>
              </a:ext>
            </a:extLst>
          </p:cNvPr>
          <p:cNvSpPr/>
          <p:nvPr/>
        </p:nvSpPr>
        <p:spPr>
          <a:xfrm>
            <a:off x="5136831" y="3429000"/>
            <a:ext cx="1662414" cy="261357"/>
          </a:xfrm>
          <a:prstGeom prst="leftRightArrow">
            <a:avLst/>
          </a:prstGeom>
          <a:solidFill>
            <a:srgbClr val="FF9100"/>
          </a:solidFill>
          <a:ln>
            <a:solidFill>
              <a:srgbClr val="E82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597746-E6D5-4A57-CA23-B1BC68CEB7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0000"/>
              </a:solidFill>
            </a:endParaRPr>
          </a:p>
        </p:txBody>
      </p:sp>
      <p:pic>
        <p:nvPicPr>
          <p:cNvPr id="9" name="10LH4d" descr="10LH4d">
            <a:hlinkClick r:id="" action="ppaction://media"/>
            <a:extLst>
              <a:ext uri="{FF2B5EF4-FFF2-40B4-BE49-F238E27FC236}">
                <a16:creationId xmlns:a16="http://schemas.microsoft.com/office/drawing/2014/main" id="{97DFB266-E40C-81CB-54F4-441614E66E85}"/>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326326" y="5812581"/>
            <a:ext cx="812800" cy="812800"/>
          </a:xfrm>
          <a:prstGeom prst="rect">
            <a:avLst/>
          </a:prstGeom>
        </p:spPr>
      </p:pic>
      <p:pic>
        <p:nvPicPr>
          <p:cNvPr id="15" name="10HH3e" descr="10HH3e">
            <a:hlinkClick r:id="" action="ppaction://media"/>
            <a:extLst>
              <a:ext uri="{FF2B5EF4-FFF2-40B4-BE49-F238E27FC236}">
                <a16:creationId xmlns:a16="http://schemas.microsoft.com/office/drawing/2014/main" id="{69A80D82-31C2-F2C6-85E3-7E43BC8708BE}"/>
              </a:ext>
            </a:extLst>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0301468" y="5812642"/>
            <a:ext cx="812800" cy="812800"/>
          </a:xfrm>
          <a:prstGeom prst="rect">
            <a:avLst/>
          </a:prstGeom>
        </p:spPr>
      </p:pic>
    </p:spTree>
    <p:custDataLst>
      <p:tags r:id="rId1"/>
    </p:custDataLst>
    <p:extLst>
      <p:ext uri="{BB962C8B-B14F-4D97-AF65-F5344CB8AC3E}">
        <p14:creationId xmlns:p14="http://schemas.microsoft.com/office/powerpoint/2010/main" val="962345962"/>
      </p:ext>
    </p:extLst>
  </p:cSld>
  <p:clrMapOvr>
    <a:masterClrMapping/>
  </p:clrMapOvr>
  <mc:AlternateContent xmlns:mc="http://schemas.openxmlformats.org/markup-compatibility/2006" xmlns:p14="http://schemas.microsoft.com/office/powerpoint/2010/main">
    <mc:Choice Requires="p14">
      <p:transition spd="slow" p14:dur="2000" advTm="32448"/>
    </mc:Choice>
    <mc:Fallback xmlns="">
      <p:transition spd="slow" advTm="324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5"/>
                </p:tgtEl>
              </p:cMediaNode>
            </p:audio>
          </p:childTnLst>
        </p:cTn>
      </p:par>
    </p:tnLst>
    <p:bldLst>
      <p:bldP spid="81" grpId="0"/>
      <p:bldP spid="3" grpId="0"/>
    </p:bldLst>
  </p:timing>
  <p:extLst>
    <p:ext uri="{3A86A75C-4F4B-4683-9AE1-C65F6400EC91}">
      <p14:laserTraceLst xmlns:p14="http://schemas.microsoft.com/office/powerpoint/2010/main">
        <p14:tracePtLst>
          <p14:tracePt t="11992" x="6251575" y="5448300"/>
          <p14:tracePt t="11993" x="6235700" y="5448300"/>
          <p14:tracePt t="11997" x="6226175" y="5448300"/>
          <p14:tracePt t="12004" x="6218238" y="5448300"/>
          <p14:tracePt t="12013" x="6202363" y="5448300"/>
          <p14:tracePt t="12019" x="6184900" y="5448300"/>
          <p14:tracePt t="12028" x="6167438" y="5448300"/>
          <p14:tracePt t="12034" x="6159500" y="5448300"/>
          <p14:tracePt t="12042" x="6151563" y="5448300"/>
          <p14:tracePt t="12049" x="6142038" y="5448300"/>
          <p14:tracePt t="12285" x="6116638" y="5438775"/>
          <p14:tracePt t="12292" x="6091238" y="5413375"/>
          <p14:tracePt t="12299" x="6040438" y="5354638"/>
          <p14:tracePt t="12308" x="5948363" y="5278438"/>
          <p14:tracePt t="12314" x="5846763" y="5135563"/>
          <p14:tracePt t="12321" x="5711825" y="4991100"/>
          <p14:tracePt t="12329" x="5567363" y="4856163"/>
          <p14:tracePt t="12337" x="5441950" y="4713288"/>
          <p14:tracePt t="12345" x="5305425" y="4586288"/>
          <p14:tracePt t="12351" x="5180013" y="4451350"/>
          <p14:tracePt t="12359" x="5078413" y="4306888"/>
          <p14:tracePt t="12366" x="4967288" y="4214813"/>
          <p14:tracePt t="12372" x="4867275" y="4095750"/>
          <p14:tracePt t="12380" x="4748213" y="3994150"/>
          <p14:tracePt t="12387" x="4656138" y="3884613"/>
          <p14:tracePt t="12395" x="4562475" y="3808413"/>
          <p14:tracePt t="12402" x="4486275" y="3716338"/>
          <p14:tracePt t="12411" x="4376738" y="3640138"/>
          <p14:tracePt t="12416" x="4283075" y="3546475"/>
          <p14:tracePt t="12425" x="4148138" y="3471863"/>
          <p14:tracePt t="12431" x="4005263" y="3411538"/>
          <p14:tracePt t="12439" x="3895725" y="3335338"/>
          <p14:tracePt t="12446" x="3784600" y="3302000"/>
          <p14:tracePt t="12454" x="3717925" y="3268663"/>
          <p14:tracePt t="12463" x="3633788" y="3235325"/>
          <p14:tracePt t="12468" x="3573463" y="3184525"/>
          <p14:tracePt t="12477" x="3532188" y="3167063"/>
          <p14:tracePt t="12482" x="3471863" y="3159125"/>
          <p14:tracePt t="12492" x="3430588" y="3141663"/>
          <p14:tracePt t="12496" x="3387725" y="3141663"/>
          <p14:tracePt t="12505" x="3328988" y="3141663"/>
          <p14:tracePt t="12512" x="3303588" y="3141663"/>
          <p14:tracePt t="12520" x="3278188" y="3141663"/>
          <p14:tracePt t="12528" x="3270250" y="3141663"/>
          <p14:tracePt t="12534" x="3260725" y="3141663"/>
          <p14:tracePt t="12543" x="3235325" y="3141663"/>
          <p14:tracePt t="12550" x="3227388" y="3159125"/>
          <p14:tracePt t="12556" x="3227388" y="3167063"/>
          <p14:tracePt t="12565" x="3227388" y="3200400"/>
          <p14:tracePt t="12571" x="3227388" y="3260725"/>
          <p14:tracePt t="12579" x="3286125" y="3370263"/>
          <p14:tracePt t="12585" x="3321050" y="3462338"/>
          <p14:tracePt t="12594" x="3362325" y="3589338"/>
          <p14:tracePt t="12601" x="3379788" y="3673475"/>
          <p14:tracePt t="12607" x="3397250" y="3783013"/>
          <p14:tracePt t="12615" x="3397250" y="3859213"/>
          <p14:tracePt t="12623" x="3397250" y="3960813"/>
          <p14:tracePt t="12629" x="3387725" y="4070350"/>
          <p14:tracePt t="12636" x="3371850" y="4156075"/>
          <p14:tracePt t="12645" x="3328988" y="4281488"/>
          <p14:tracePt t="12652" x="3295650" y="4375150"/>
          <p14:tracePt t="12660" x="3278188" y="4451350"/>
          <p14:tracePt t="12666" x="3252788" y="4492625"/>
          <p14:tracePt t="12676" x="3235325" y="4518025"/>
          <p14:tracePt t="12681" x="3227388" y="4535488"/>
          <p14:tracePt t="12688" x="3227388" y="4543425"/>
          <p14:tracePt t="12696" x="3227388" y="4568825"/>
          <p14:tracePt t="12703" x="3227388" y="4578350"/>
          <p14:tracePt t="12711" x="3227388" y="4586288"/>
          <p14:tracePt t="12719" x="3227388" y="4603750"/>
          <p14:tracePt t="12727" x="3227388" y="4611688"/>
          <p14:tracePt t="12733" x="3227388" y="4619625"/>
          <p14:tracePt t="12744" x="3278188" y="4637088"/>
          <p14:tracePt t="12747" x="3336925" y="4637088"/>
          <p14:tracePt t="12755" x="3413125" y="4637088"/>
          <p14:tracePt t="12762" x="3489325" y="4637088"/>
          <p14:tracePt t="12769" x="3573463" y="4637088"/>
          <p14:tracePt t="12778" x="3624263" y="4637088"/>
          <p14:tracePt t="12785" x="3683000" y="4637088"/>
          <p14:tracePt t="12793" x="3743325" y="4637088"/>
          <p14:tracePt t="12799" x="3784600" y="4637088"/>
          <p14:tracePt t="12811" x="3810000" y="4627563"/>
          <p14:tracePt t="12814" x="3852863" y="4611688"/>
          <p14:tracePt t="12821" x="3878263" y="4603750"/>
          <p14:tracePt t="12829" x="3886200" y="4603750"/>
          <p14:tracePt t="12836" x="3895725" y="4594225"/>
          <p14:tracePt t="12844" x="3911600" y="4578350"/>
          <p14:tracePt t="12850" x="3921125" y="4568825"/>
          <p14:tracePt t="12859" x="3929063" y="4543425"/>
          <p14:tracePt t="12865" x="3944938" y="4518025"/>
          <p14:tracePt t="12873" x="3970338" y="4492625"/>
          <p14:tracePt t="12880" x="3979863" y="4467225"/>
          <p14:tracePt t="12886" x="3995738" y="4425950"/>
          <p14:tracePt t="12894" x="4013200" y="4383088"/>
          <p14:tracePt t="12901" x="4021138" y="4357688"/>
          <p14:tracePt t="12911" x="4038600" y="4332288"/>
          <p14:tracePt t="12916" x="4038600" y="4324350"/>
          <p14:tracePt t="12925" x="4046538" y="4306888"/>
          <p14:tracePt t="12930" x="4056063" y="4298950"/>
          <p14:tracePt t="12938" x="4071938" y="4273550"/>
          <p14:tracePt t="12946" x="4071938" y="4265613"/>
          <p14:tracePt t="12953" x="4071938" y="4256088"/>
          <p14:tracePt t="12983" x="4071938" y="4240213"/>
          <p14:tracePt t="13027" x="4097338" y="4230688"/>
          <p14:tracePt t="13034" x="4106863" y="4205288"/>
          <p14:tracePt t="13041" x="4122738" y="4179888"/>
          <p14:tracePt t="13049" x="4122738" y="4138613"/>
          <p14:tracePt t="13056" x="4122738" y="4095750"/>
          <p14:tracePt t="13064" x="4122738" y="4054475"/>
          <p14:tracePt t="13071" x="4122738" y="4003675"/>
          <p14:tracePt t="13078" x="4122738" y="3960813"/>
          <p14:tracePt t="13086" x="4114800" y="3919538"/>
          <p14:tracePt t="13094" x="4097338" y="3859213"/>
          <p14:tracePt t="13100" x="4071938" y="3817938"/>
          <p14:tracePt t="13109" x="4046538" y="3792538"/>
          <p14:tracePt t="13115" x="4021138" y="3767138"/>
          <p14:tracePt t="13122" x="4005263" y="3749675"/>
          <p14:tracePt t="13129" x="3979863" y="3724275"/>
          <p14:tracePt t="13136" x="3937000" y="3716338"/>
          <p14:tracePt t="13145" x="3911600" y="3698875"/>
          <p14:tracePt t="13151" x="3886200" y="3690938"/>
          <p14:tracePt t="13161" x="3860800" y="3673475"/>
          <p14:tracePt t="13178" x="3768725" y="3657600"/>
          <p14:tracePt t="13180" x="3708400" y="3657600"/>
          <p14:tracePt t="13187" x="3649663" y="3657600"/>
          <p14:tracePt t="13196" x="3608388" y="3665538"/>
          <p14:tracePt t="13202" x="3565525" y="3690938"/>
          <p14:tracePt t="13212" x="3506788" y="3724275"/>
          <p14:tracePt t="13218" x="3463925" y="3767138"/>
          <p14:tracePt t="13225" x="3438525" y="3783013"/>
          <p14:tracePt t="13232" x="3405188" y="3808413"/>
          <p14:tracePt t="13241" x="3362325" y="3851275"/>
          <p14:tracePt t="13246" x="3336925" y="3919538"/>
          <p14:tracePt t="13254" x="3303588" y="3944938"/>
          <p14:tracePt t="13262" x="3295650" y="3968750"/>
          <p14:tracePt t="13268" x="3278188" y="3994150"/>
          <p14:tracePt t="13278" x="3270250" y="4003675"/>
          <p14:tracePt t="13283" x="3244850" y="4019550"/>
          <p14:tracePt t="13291" x="3235325" y="4044950"/>
          <p14:tracePt t="13298" x="3235325" y="4054475"/>
          <p14:tracePt t="13305" x="3235325" y="4079875"/>
          <p14:tracePt t="13313" x="3235325" y="4105275"/>
          <p14:tracePt t="13320" x="3235325" y="4138613"/>
          <p14:tracePt t="13327" x="3235325" y="4197350"/>
          <p14:tracePt t="13335" x="3270250" y="4265613"/>
          <p14:tracePt t="13344" x="3286125" y="4341813"/>
          <p14:tracePt t="13349" x="3303588" y="4383088"/>
          <p14:tracePt t="13359" x="3311525" y="4441825"/>
          <p14:tracePt t="13365" x="3346450" y="4510088"/>
          <p14:tracePt t="13372" x="3362325" y="4552950"/>
          <p14:tracePt t="13381" x="3371850" y="4594225"/>
          <p14:tracePt t="13387" x="3422650" y="4637088"/>
          <p14:tracePt t="13395" x="3446463" y="4662488"/>
          <p14:tracePt t="13401" x="3471863" y="4687888"/>
          <p14:tracePt t="13408" x="3514725" y="4721225"/>
          <p14:tracePt t="13415" x="3573463" y="4729163"/>
          <p14:tracePt t="13424" x="3616325" y="4746625"/>
          <p14:tracePt t="13430" x="3659188" y="4746625"/>
          <p14:tracePt t="13438" x="3733800" y="4746625"/>
          <p14:tracePt t="13446" x="3794125" y="4738688"/>
          <p14:tracePt t="13452" x="3852863" y="4721225"/>
          <p14:tracePt t="13461" x="3886200" y="4713288"/>
          <p14:tracePt t="13468" x="3937000" y="4678363"/>
          <p14:tracePt t="13476" x="3987800" y="4670425"/>
          <p14:tracePt t="13482" x="4021138" y="4645025"/>
          <p14:tracePt t="13489" x="4046538" y="4594225"/>
          <p14:tracePt t="13497" x="4071938" y="4586288"/>
          <p14:tracePt t="13504" x="4097338" y="4568825"/>
          <p14:tracePt t="13512" x="4122738" y="4543425"/>
          <p14:tracePt t="13519" x="4157663" y="4518025"/>
          <p14:tracePt t="13527" x="4183063" y="4492625"/>
          <p14:tracePt t="13533" x="4191000" y="4451350"/>
          <p14:tracePt t="13541" x="4206875" y="4425950"/>
          <p14:tracePt t="13548" x="4216400" y="4400550"/>
          <p14:tracePt t="13556" x="4232275" y="4375150"/>
          <p14:tracePt t="13563" x="4257675" y="4332288"/>
          <p14:tracePt t="13571" x="4292600" y="4291013"/>
          <p14:tracePt t="13578" x="4300538" y="4248150"/>
          <p14:tracePt t="13585" x="4318000" y="4189413"/>
          <p14:tracePt t="13594" x="4333875" y="4146550"/>
          <p14:tracePt t="13598" x="4343400" y="4105275"/>
          <p14:tracePt t="13609" x="4359275" y="4044950"/>
          <p14:tracePt t="13613" x="4376738" y="4003675"/>
          <p14:tracePt t="13622" x="4376738" y="3978275"/>
          <p14:tracePt t="13630" x="4376738" y="3952875"/>
          <p14:tracePt t="13637" x="4376738" y="3927475"/>
          <p14:tracePt t="13645" x="4376738" y="3902075"/>
          <p14:tracePt t="13651" x="4376738" y="3894138"/>
          <p14:tracePt t="13659" x="4376738" y="3884613"/>
          <p14:tracePt t="13666" x="4368800" y="3876675"/>
          <p14:tracePt t="13673" x="4359275" y="3859213"/>
          <p14:tracePt t="13680" x="4351338" y="3851275"/>
          <p14:tracePt t="13688" x="4343400" y="3843338"/>
          <p14:tracePt t="13695" x="4325938" y="3825875"/>
          <p14:tracePt t="13702" x="4308475" y="3817938"/>
          <p14:tracePt t="13711" x="4257675" y="3792538"/>
          <p14:tracePt t="13717" x="4232275" y="3775075"/>
          <p14:tracePt t="13725" x="4191000" y="3767138"/>
          <p14:tracePt t="13732" x="4157663" y="3767138"/>
          <p14:tracePt t="13740" x="4097338" y="3767138"/>
          <p14:tracePt t="13747" x="4056063" y="3767138"/>
          <p14:tracePt t="13754" x="4013200" y="3767138"/>
          <p14:tracePt t="13762" x="3962400" y="3767138"/>
          <p14:tracePt t="13769" x="3937000" y="3767138"/>
          <p14:tracePt t="13777" x="3895725" y="3783013"/>
          <p14:tracePt t="13783" x="3852863" y="3808413"/>
          <p14:tracePt t="13791" x="3819525" y="3825875"/>
          <p14:tracePt t="13798" x="3794125" y="3833813"/>
          <p14:tracePt t="13805" x="3768725" y="3851275"/>
          <p14:tracePt t="13812" x="3743325" y="3876675"/>
          <p14:tracePt t="13820" x="3700463" y="3902075"/>
          <p14:tracePt t="13827" x="3675063" y="3944938"/>
          <p14:tracePt t="13834" x="3659188" y="3960813"/>
          <p14:tracePt t="13844" x="3649663" y="3968750"/>
          <p14:tracePt t="13848" x="3641725" y="3978275"/>
          <p14:tracePt t="13859" x="3633788" y="3986213"/>
          <p14:tracePt t="13864" x="3616325" y="4003675"/>
          <p14:tracePt t="13872" x="3590925" y="4011613"/>
          <p14:tracePt t="13879" x="3582988" y="4019550"/>
          <p14:tracePt t="13886" x="3573463" y="4037013"/>
          <p14:tracePt t="13895" x="3565525" y="4044950"/>
          <p14:tracePt t="13901" x="3548063" y="4070350"/>
          <p14:tracePt t="13910" x="3548063" y="4079875"/>
          <p14:tracePt t="13923" x="3548063" y="4087813"/>
          <p14:tracePt t="13931" x="3548063" y="4105275"/>
          <p14:tracePt t="13937" x="3548063" y="4121150"/>
          <p14:tracePt t="13945" x="3548063" y="4164013"/>
          <p14:tracePt t="13952" x="3548063" y="4240213"/>
          <p14:tracePt t="13960" x="3548063" y="4298950"/>
          <p14:tracePt t="13967" x="3548063" y="4375150"/>
          <p14:tracePt t="13977" x="3548063" y="4433888"/>
          <p14:tracePt t="13982" x="3548063" y="4484688"/>
          <p14:tracePt t="13989" x="3557588" y="4543425"/>
          <p14:tracePt t="13997" x="3573463" y="4603750"/>
          <p14:tracePt t="14004" x="3582988" y="4662488"/>
          <p14:tracePt t="14011" x="3598863" y="4687888"/>
          <p14:tracePt t="14018" x="3624263" y="4713288"/>
          <p14:tracePt t="14027" x="3641725" y="4738688"/>
          <p14:tracePt t="14033" x="3649663" y="4779963"/>
          <p14:tracePt t="14043" x="3683000" y="4814888"/>
          <p14:tracePt t="14048" x="3725863" y="4838700"/>
          <p14:tracePt t="14055" x="3784600" y="4856163"/>
          <p14:tracePt t="14062" x="3835400" y="4864100"/>
          <p14:tracePt t="14070" x="3921125" y="4864100"/>
          <p14:tracePt t="14077" x="3970338" y="4864100"/>
          <p14:tracePt t="14084" x="4030663" y="4864100"/>
          <p14:tracePt t="14092" x="4089400" y="4848225"/>
          <p14:tracePt t="14098" x="4157663" y="4814888"/>
          <p14:tracePt t="14107" x="4216400" y="4779963"/>
          <p14:tracePt t="14115" x="4283075" y="4738688"/>
          <p14:tracePt t="14120" x="4351338" y="4687888"/>
          <p14:tracePt t="14129" x="4435475" y="4627563"/>
          <p14:tracePt t="14136" x="4511675" y="4543425"/>
          <p14:tracePt t="14144" x="4605338" y="4467225"/>
          <p14:tracePt t="14150" x="4672013" y="4416425"/>
          <p14:tracePt t="14157" x="4714875" y="4349750"/>
          <p14:tracePt t="14166" x="4791075" y="4281488"/>
          <p14:tracePt t="14174" x="4841875" y="4197350"/>
          <p14:tracePt t="14193" x="4933950" y="4087813"/>
          <p14:tracePt t="14196" x="4967288" y="4019550"/>
          <p14:tracePt t="14203" x="4976813" y="3978275"/>
          <p14:tracePt t="14210" x="4992688" y="3935413"/>
          <p14:tracePt t="14217" x="5010150" y="3876675"/>
          <p14:tracePt t="14226" x="5010150" y="3843338"/>
          <p14:tracePt t="14232" x="5010150" y="3800475"/>
          <p14:tracePt t="14239" x="5010150" y="3757613"/>
          <p14:tracePt t="14246" x="5010150" y="3733800"/>
          <p14:tracePt t="14253" x="5002213" y="3708400"/>
          <p14:tracePt t="14261" x="4992688" y="3683000"/>
          <p14:tracePt t="14268" x="4976813" y="3673475"/>
          <p14:tracePt t="14277" x="4967288" y="3657600"/>
          <p14:tracePt t="14283" x="4959350" y="3640138"/>
          <p14:tracePt t="14291" x="4918075" y="3622675"/>
          <p14:tracePt t="14297" x="4892675" y="3606800"/>
          <p14:tracePt t="14304" x="4867275" y="3597275"/>
          <p14:tracePt t="14312" x="4832350" y="3581400"/>
          <p14:tracePt t="14319" x="4781550" y="3571875"/>
          <p14:tracePt t="14329" x="4740275" y="3556000"/>
          <p14:tracePt t="14334" x="4697413" y="3538538"/>
          <p14:tracePt t="14342" x="4621213" y="3538538"/>
          <p14:tracePt t="14348" x="4562475" y="3538538"/>
          <p14:tracePt t="14356" x="4519613" y="3538538"/>
          <p14:tracePt t="14364" x="4445000" y="3538538"/>
          <p14:tracePt t="14371" x="4402138" y="3538538"/>
          <p14:tracePt t="14379" x="4368800" y="3538538"/>
          <p14:tracePt t="14386" x="4308475" y="3538538"/>
          <p14:tracePt t="14394" x="4267200" y="3546475"/>
          <p14:tracePt t="14400" x="4241800" y="3546475"/>
          <p14:tracePt t="14408" x="4198938" y="3546475"/>
          <p14:tracePt t="14415" x="4173538" y="3563938"/>
          <p14:tracePt t="14422" x="4148138" y="3571875"/>
          <p14:tracePt t="14430" x="4122738" y="3589338"/>
          <p14:tracePt t="14437" x="4097338" y="3597275"/>
          <p14:tracePt t="14446" x="4056063" y="3614738"/>
          <p14:tracePt t="14452" x="4013200" y="3657600"/>
          <p14:tracePt t="14461" x="3987800" y="3683000"/>
          <p14:tracePt t="14467" x="3954463" y="3708400"/>
          <p14:tracePt t="14475" x="3911600" y="3724275"/>
          <p14:tracePt t="14481" x="3870325" y="3767138"/>
          <p14:tracePt t="14489" x="3819525" y="3833813"/>
          <p14:tracePt t="14496" x="3759200" y="3884613"/>
          <p14:tracePt t="14503" x="3725863" y="3944938"/>
          <p14:tracePt t="14512" x="3692525" y="4011613"/>
          <p14:tracePt t="14518" x="3667125" y="4054475"/>
          <p14:tracePt t="14527" x="3624263" y="4095750"/>
          <p14:tracePt t="14533" x="3590925" y="4138613"/>
          <p14:tracePt t="14543" x="3565525" y="4179888"/>
          <p14:tracePt t="14547" x="3540125" y="4205288"/>
          <p14:tracePt t="14554" x="3522663" y="4230688"/>
          <p14:tracePt t="14562" x="3514725" y="4273550"/>
          <p14:tracePt t="14569" x="3481388" y="4298950"/>
          <p14:tracePt t="14577" x="3471863" y="4332288"/>
          <p14:tracePt t="14585" x="3455988" y="4357688"/>
          <p14:tracePt t="14592" x="3446463" y="4400550"/>
          <p14:tracePt t="14598" x="3430588" y="4425950"/>
          <p14:tracePt t="14606" x="3422650" y="4433888"/>
          <p14:tracePt t="14615" x="3413125" y="4441825"/>
          <p14:tracePt t="14620" x="3413125" y="4451350"/>
          <p14:tracePt t="14628" x="3397250" y="4467225"/>
          <p14:tracePt t="14635" x="3397250" y="4476750"/>
          <p14:tracePt t="14644" x="3397250" y="4484688"/>
          <p14:tracePt t="14650" x="3397250" y="4502150"/>
          <p14:tracePt t="14658" x="3397250" y="4518025"/>
          <p14:tracePt t="14666" x="3397250" y="4535488"/>
          <p14:tracePt t="14674" x="3397250" y="4543425"/>
          <p14:tracePt t="14687" x="3397250" y="4552950"/>
          <p14:tracePt t="14695" x="3405188" y="4560888"/>
          <p14:tracePt t="14701" x="3413125" y="4578350"/>
          <p14:tracePt t="14710" x="3446463" y="4603750"/>
          <p14:tracePt t="14717" x="3514725" y="4645025"/>
          <p14:tracePt t="14725" x="3573463" y="4678363"/>
          <p14:tracePt t="14731" x="3683000" y="4738688"/>
          <p14:tracePt t="14738" x="3776663" y="4772025"/>
          <p14:tracePt t="14746" x="3860800" y="4822825"/>
          <p14:tracePt t="14753" x="3921125" y="4838700"/>
          <p14:tracePt t="14761" x="3962400" y="4848225"/>
          <p14:tracePt t="14767" x="4005263" y="4864100"/>
          <p14:tracePt t="14775" x="4030663" y="4864100"/>
          <p14:tracePt t="14782" x="4038600" y="4873625"/>
          <p14:tracePt t="14793" x="4046538" y="4873625"/>
          <p14:tracePt t="14797" x="4064000" y="4873625"/>
          <p14:tracePt t="14804" x="4071938" y="4873625"/>
          <p14:tracePt t="14856" x="4081463" y="4873625"/>
          <p14:tracePt t="14863" x="4089400" y="4873625"/>
          <p14:tracePt t="14871" x="4114800" y="4838700"/>
          <p14:tracePt t="14878" x="4132263" y="4754563"/>
          <p14:tracePt t="14886" x="4148138" y="4678363"/>
          <p14:tracePt t="14895" x="4165600" y="4568825"/>
          <p14:tracePt t="14900" x="4183063" y="4459288"/>
          <p14:tracePt t="14907" x="4198938" y="4383088"/>
          <p14:tracePt t="14914" x="4216400" y="4324350"/>
          <p14:tracePt t="14922" x="4232275" y="4214813"/>
          <p14:tracePt t="14930" x="4249738" y="4105275"/>
          <p14:tracePt t="14937" x="4283075" y="4019550"/>
          <p14:tracePt t="14945" x="4308475" y="3894138"/>
          <p14:tracePt t="14952" x="4325938" y="3783013"/>
          <p14:tracePt t="14958" x="4325938" y="3708400"/>
          <p14:tracePt t="14966" x="4325938" y="3648075"/>
          <p14:tracePt t="14976" x="4325938" y="3571875"/>
          <p14:tracePt t="14981" x="4325938" y="3530600"/>
          <p14:tracePt t="14988" x="4325938" y="3487738"/>
          <p14:tracePt t="14996" x="4325938" y="3454400"/>
          <p14:tracePt t="15003" x="4325938" y="3429000"/>
          <p14:tracePt t="15010" x="4325938" y="3421063"/>
          <p14:tracePt t="15018" x="4325938" y="3403600"/>
          <p14:tracePt t="15024" x="4325938" y="3395663"/>
          <p14:tracePt t="15031" x="4325938" y="3386138"/>
          <p14:tracePt t="15047" x="4318000" y="3370263"/>
          <p14:tracePt t="15055" x="4308475" y="3360738"/>
          <p14:tracePt t="15062" x="4283075" y="3360738"/>
          <p14:tracePt t="15069" x="4275138" y="3360738"/>
          <p14:tracePt t="15077" x="4267200" y="3360738"/>
          <p14:tracePt t="15083" x="4241800" y="3360738"/>
          <p14:tracePt t="15091" x="4216400" y="3360738"/>
          <p14:tracePt t="15099" x="4165600" y="3360738"/>
          <p14:tracePt t="15106" x="4122738" y="3370263"/>
          <p14:tracePt t="15113" x="4064000" y="3378200"/>
          <p14:tracePt t="15121" x="3979863" y="3421063"/>
          <p14:tracePt t="15128" x="3911600" y="3462338"/>
          <p14:tracePt t="15136" x="3878263" y="3505200"/>
          <p14:tracePt t="15144" x="3776663" y="3614738"/>
          <p14:tracePt t="15148" x="3659188" y="3757613"/>
          <p14:tracePt t="15159" x="3582988" y="3843338"/>
          <p14:tracePt t="15165" x="3522663" y="3960813"/>
          <p14:tracePt t="15171" x="3455988" y="4029075"/>
          <p14:tracePt t="15191" x="3397250" y="4138613"/>
          <p14:tracePt t="15198" x="3379788" y="4164013"/>
          <p14:tracePt t="15202" x="3371850" y="4189413"/>
          <p14:tracePt t="15209" x="3354388" y="4214813"/>
          <p14:tracePt t="15216" x="3328988" y="4230688"/>
          <p14:tracePt t="15223" x="3321050" y="4240213"/>
          <p14:tracePt t="15230" x="3311525" y="4256088"/>
          <p14:tracePt t="15238" x="3295650" y="4265613"/>
          <p14:tracePt t="15248" x="3295650" y="4273550"/>
          <p14:tracePt t="15253" x="3295650" y="4281488"/>
          <p14:tracePt t="15260" x="3295650" y="4298950"/>
          <p14:tracePt t="15282" x="3295650" y="4306888"/>
          <p14:tracePt t="15341" x="3286125" y="4306888"/>
          <p14:tracePt t="15364" x="3286125" y="4332288"/>
          <p14:tracePt t="15370" x="3286125" y="4341813"/>
          <p14:tracePt t="15378" x="3286125" y="4375150"/>
          <p14:tracePt t="15385" x="3295650" y="4416425"/>
          <p14:tracePt t="15393" x="3303588" y="4476750"/>
          <p14:tracePt t="15400" x="3336925" y="4518025"/>
          <p14:tracePt t="15409" x="3379788" y="4560888"/>
          <p14:tracePt t="15414" x="3430588" y="4627563"/>
          <p14:tracePt t="15422" x="3540125" y="4687888"/>
          <p14:tracePt t="15430" x="3633788" y="4738688"/>
          <p14:tracePt t="15436" x="3743325" y="4772025"/>
          <p14:tracePt t="15444" x="3827463" y="4805363"/>
          <p14:tracePt t="15450" x="3911600" y="4822825"/>
          <p14:tracePt t="15457" x="3962400" y="4822825"/>
          <p14:tracePt t="15465" x="4005263" y="4822825"/>
          <p14:tracePt t="15474" x="4064000" y="4822825"/>
          <p14:tracePt t="15480" x="4089400" y="4822825"/>
          <p14:tracePt t="15489" x="4097338" y="4822825"/>
          <p14:tracePt t="15495" x="4106863" y="4822825"/>
          <p14:tracePt t="15502" x="4122738" y="4822825"/>
          <p14:tracePt t="15511" x="4132263" y="4822825"/>
          <p14:tracePt t="15569" x="4122738" y="4797425"/>
          <p14:tracePt t="15576" x="4114800" y="4789488"/>
          <p14:tracePt t="15584" x="4106863" y="4764088"/>
          <p14:tracePt t="15594" x="4089400" y="4738688"/>
          <p14:tracePt t="15598" x="4064000" y="4729163"/>
          <p14:tracePt t="15606" x="4038600" y="4713288"/>
          <p14:tracePt t="15613" x="3995738" y="4695825"/>
          <p14:tracePt t="15620" x="3987800" y="4670425"/>
          <p14:tracePt t="15628" x="3970338" y="4662488"/>
          <p14:tracePt t="15635" x="3962400" y="4652963"/>
          <p14:tracePt t="15641" x="3954463" y="4645025"/>
          <p14:tracePt t="15649" x="3937000" y="4627563"/>
          <p14:tracePt t="15658" x="3929063" y="4627563"/>
          <p14:tracePt t="15664" x="3921125" y="4627563"/>
          <p14:tracePt t="15671" x="3895725" y="4627563"/>
          <p14:tracePt t="15678" x="3886200" y="4627563"/>
          <p14:tracePt t="15687" x="3878263" y="4627563"/>
          <p14:tracePt t="15694" x="3860800" y="4627563"/>
          <p14:tracePt t="15737" x="3852863" y="4619625"/>
          <p14:tracePt t="16135" x="3944938" y="4619625"/>
          <p14:tracePt t="16142" x="4122738" y="4627563"/>
          <p14:tracePt t="16149" x="4300538" y="4627563"/>
          <p14:tracePt t="16161" x="4452938" y="4627563"/>
          <p14:tracePt t="16164" x="4638675" y="4652963"/>
          <p14:tracePt t="16171" x="4765675" y="4652963"/>
          <p14:tracePt t="16179" x="4892675" y="4670425"/>
          <p14:tracePt t="16185" x="5002213" y="4687888"/>
          <p14:tracePt t="16193" x="5060950" y="4703763"/>
          <p14:tracePt t="16200" x="5103813" y="4703763"/>
          <p14:tracePt t="16208" x="5154613" y="4713288"/>
          <p14:tracePt t="16215" x="5180013" y="4713288"/>
          <p14:tracePt t="16223" x="5205413" y="4713288"/>
          <p14:tracePt t="16230" x="5246688" y="4729163"/>
          <p14:tracePt t="16237" x="5289550" y="4729163"/>
          <p14:tracePt t="16244" x="5330825" y="4729163"/>
          <p14:tracePt t="16252" x="5356225" y="4746625"/>
          <p14:tracePt t="16261" x="5416550" y="4746625"/>
          <p14:tracePt t="16266" x="5457825" y="4772025"/>
          <p14:tracePt t="16277" x="5491163" y="4772025"/>
          <p14:tracePt t="16281" x="5592763" y="4772025"/>
          <p14:tracePt t="16289" x="5668963" y="4772025"/>
          <p14:tracePt t="16296" x="5795963" y="4772025"/>
          <p14:tracePt t="16303" x="5922963" y="4772025"/>
          <p14:tracePt t="16311" x="6032500" y="4772025"/>
          <p14:tracePt t="16318" x="6159500" y="4772025"/>
          <p14:tracePt t="16325" x="6311900" y="4772025"/>
          <p14:tracePt t="16332" x="6446838" y="4746625"/>
          <p14:tracePt t="16344" x="6599238" y="4721225"/>
          <p14:tracePt t="16346" x="6750050" y="4703763"/>
          <p14:tracePt t="16354" x="6911975" y="4662488"/>
          <p14:tracePt t="16362" x="7046913" y="4603750"/>
          <p14:tracePt t="16369" x="7181850" y="4543425"/>
          <p14:tracePt t="16378" x="7316788" y="4492625"/>
          <p14:tracePt t="16384" x="7410450" y="4433888"/>
          <p14:tracePt t="16391" x="7502525" y="4367213"/>
          <p14:tracePt t="16399" x="7561263" y="4316413"/>
          <p14:tracePt t="16405" x="7629525" y="4281488"/>
          <p14:tracePt t="16413" x="7654925" y="4256088"/>
          <p14:tracePt t="16421" x="7680325" y="4230688"/>
          <p14:tracePt t="16428" x="7688263" y="4214813"/>
          <p14:tracePt t="16435" x="7705725" y="4205288"/>
          <p14:tracePt t="16444" x="7713663" y="4197350"/>
          <p14:tracePt t="16450" x="7723188" y="4189413"/>
          <p14:tracePt t="16501" x="7723188" y="4171950"/>
          <p14:tracePt t="16509" x="7747000" y="4164013"/>
          <p14:tracePt t="16516" x="7747000" y="4138613"/>
          <p14:tracePt t="16525" x="7747000" y="4095750"/>
          <p14:tracePt t="16531" x="7747000" y="4070350"/>
          <p14:tracePt t="16538" x="7747000" y="4044950"/>
          <p14:tracePt t="16546" x="7747000" y="4011613"/>
          <p14:tracePt t="16553" x="7731125" y="3944938"/>
          <p14:tracePt t="16562" x="7697788" y="3884613"/>
          <p14:tracePt t="16567" x="7637463" y="3775075"/>
          <p14:tracePt t="16574" x="7586663" y="3683000"/>
          <p14:tracePt t="16582" x="7510463" y="3571875"/>
          <p14:tracePt t="16589" x="7461250" y="3505200"/>
          <p14:tracePt t="16597" x="7410450" y="3436938"/>
          <p14:tracePt t="16604" x="7367588" y="3411538"/>
          <p14:tracePt t="16612" x="7359650" y="3395663"/>
          <p14:tracePt t="16620" x="7350125" y="3386138"/>
          <p14:tracePt t="16628" x="7334250" y="3378200"/>
          <p14:tracePt t="16634" x="7324725" y="3378200"/>
          <p14:tracePt t="16656" x="7324725" y="3370263"/>
          <p14:tracePt t="16663" x="7324725" y="3352800"/>
          <p14:tracePt t="16670" x="7342188" y="3319463"/>
          <p14:tracePt t="16678" x="7367588" y="3276600"/>
          <p14:tracePt t="16685" x="7435850" y="3209925"/>
          <p14:tracePt t="16694" x="7510463" y="3116263"/>
          <p14:tracePt t="16700" x="7621588" y="3024188"/>
          <p14:tracePt t="16709" x="7739063" y="2905125"/>
          <p14:tracePt t="16715" x="7832725" y="2854325"/>
          <p14:tracePt t="16722" x="7899400" y="2778125"/>
          <p14:tracePt t="16729" x="7985125" y="2744788"/>
          <p14:tracePt t="16737" x="8026400" y="2736850"/>
          <p14:tracePt t="16745" x="8069263" y="2719388"/>
          <p14:tracePt t="16752" x="8077200" y="2711450"/>
          <p14:tracePt t="16758" x="8102600" y="2711450"/>
          <p14:tracePt t="16765" x="8110538" y="2711450"/>
          <p14:tracePt t="16773" x="8128000" y="2711450"/>
          <p14:tracePt t="16847" x="8128000" y="2719388"/>
          <p14:tracePt t="16854" x="8128000" y="2736850"/>
          <p14:tracePt t="16862" x="8128000" y="2744788"/>
          <p14:tracePt t="16869" x="8120063" y="2752725"/>
          <p14:tracePt t="16877" x="8110538" y="2778125"/>
          <p14:tracePt t="16883" x="8085138" y="2795588"/>
          <p14:tracePt t="16892" x="8085138" y="2803525"/>
          <p14:tracePt t="16898" x="8085138" y="2813050"/>
          <p14:tracePt t="16905" x="8085138" y="2820988"/>
          <p14:tracePt t="16913" x="8085138" y="2838450"/>
          <p14:tracePt t="16935" x="8077200" y="2846388"/>
          <p14:tracePt t="16942" x="8059738" y="2854325"/>
          <p14:tracePt t="16949" x="8051800" y="2871788"/>
          <p14:tracePt t="16959" x="8034338" y="2905125"/>
          <p14:tracePt t="16964" x="8026400" y="2947988"/>
          <p14:tracePt t="16972" x="8008938" y="3006725"/>
          <p14:tracePt t="16979" x="7993063" y="3108325"/>
          <p14:tracePt t="16986" x="7975600" y="3243263"/>
          <p14:tracePt t="16994" x="7934325" y="3352800"/>
          <p14:tracePt t="17000" x="7916863" y="3479800"/>
          <p14:tracePt t="17009" x="7916863" y="3589338"/>
          <p14:tracePt t="17014" x="7916863" y="3690938"/>
          <p14:tracePt t="17023" x="7916863" y="3792538"/>
          <p14:tracePt t="17030" x="7916863" y="3851275"/>
          <p14:tracePt t="17038" x="7924800" y="3927475"/>
          <p14:tracePt t="17046" x="7975600" y="3994150"/>
          <p14:tracePt t="17053" x="8026400" y="4062413"/>
          <p14:tracePt t="17061" x="8094663" y="4146550"/>
          <p14:tracePt t="17067" x="8212138" y="4222750"/>
          <p14:tracePt t="17075" x="8305800" y="4298950"/>
          <p14:tracePt t="17082" x="8415338" y="4375150"/>
          <p14:tracePt t="17089" x="8532813" y="4433888"/>
          <p14:tracePt t="17097" x="8618538" y="4502150"/>
          <p14:tracePt t="17104" x="8728075" y="4543425"/>
          <p14:tracePt t="17112" x="8794750" y="4568825"/>
          <p14:tracePt t="17118" x="8855075" y="4603750"/>
          <p14:tracePt t="17126" x="8921750" y="4637088"/>
          <p14:tracePt t="17132" x="8964613" y="4662488"/>
          <p14:tracePt t="17142" x="9007475" y="4678363"/>
          <p14:tracePt t="17147" x="9048750" y="4687888"/>
          <p14:tracePt t="17160" x="9056688" y="4703763"/>
          <p14:tracePt t="17163" x="9082088" y="4729163"/>
          <p14:tracePt t="17169" x="9091613" y="4772025"/>
          <p14:tracePt t="17179" x="9107488" y="4797425"/>
          <p14:tracePt t="17185" x="9124950" y="4822825"/>
          <p14:tracePt t="17192" x="9132888" y="4848225"/>
          <p14:tracePt t="17198" x="9158288" y="4889500"/>
          <p14:tracePt t="17208" x="9158288" y="4914900"/>
          <p14:tracePt t="17213" x="9158288" y="4924425"/>
          <p14:tracePt t="17222" x="9158288" y="4932363"/>
          <p14:tracePt t="17228" x="9158288" y="4949825"/>
          <p14:tracePt t="17236" x="9158288" y="4957763"/>
          <p14:tracePt t="17244" x="9158288" y="4965700"/>
          <p14:tracePt t="17265" x="9150350" y="4965700"/>
          <p14:tracePt t="17273" x="9132888" y="4940300"/>
          <p14:tracePt t="17281" x="9107488" y="4899025"/>
          <p14:tracePt t="17288" x="9074150" y="4830763"/>
          <p14:tracePt t="17295" x="9023350" y="4746625"/>
          <p14:tracePt t="17302" x="8964613" y="4611688"/>
          <p14:tracePt t="17310" x="8931275" y="4502150"/>
          <p14:tracePt t="17317" x="8888413" y="4392613"/>
          <p14:tracePt t="17325" x="8855075" y="4281488"/>
          <p14:tracePt t="17331" x="8804275" y="4214813"/>
          <p14:tracePt t="17340" x="8786813" y="4130675"/>
          <p14:tracePt t="17346" x="8769350" y="4087813"/>
          <p14:tracePt t="17354" x="8761413" y="4029075"/>
          <p14:tracePt t="17362" x="8745538" y="3978275"/>
          <p14:tracePt t="17368" x="8728075" y="3935413"/>
          <p14:tracePt t="17376" x="8702675" y="3851275"/>
          <p14:tracePt t="17383" x="8643938" y="3767138"/>
          <p14:tracePt t="17393" x="8609013" y="3657600"/>
          <p14:tracePt t="17398" x="8550275" y="3538538"/>
          <p14:tracePt t="17405" x="8491538" y="3403600"/>
          <p14:tracePt t="17412" x="8423275" y="3311525"/>
          <p14:tracePt t="17419" x="8347075" y="3225800"/>
          <p14:tracePt t="17427" x="8255000" y="3149600"/>
          <p14:tracePt t="17434" x="8204200" y="3082925"/>
          <p14:tracePt t="17441" x="8178800" y="3057525"/>
          <p14:tracePt t="17448" x="8153400" y="3040063"/>
          <p14:tracePt t="17456" x="8128000" y="3032125"/>
          <p14:tracePt t="17464" x="8102600" y="3014663"/>
          <p14:tracePt t="17470" x="8094663" y="3014663"/>
          <p14:tracePt t="17479" x="8077200" y="3014663"/>
          <p14:tracePt t="17486" x="8069263" y="3014663"/>
          <p14:tracePt t="17494" x="8059738" y="3014663"/>
          <p14:tracePt t="17500" x="8051800" y="3014663"/>
          <p14:tracePt t="17509" x="8034338" y="3014663"/>
          <p14:tracePt t="17516" x="8026400" y="3014663"/>
          <p14:tracePt t="17523" x="8018463" y="3014663"/>
          <p14:tracePt t="17530" x="7993063" y="3024188"/>
          <p14:tracePt t="17537" x="7985125" y="3032125"/>
          <p14:tracePt t="17546" x="7985125" y="3057525"/>
          <p14:tracePt t="17552" x="7985125" y="3116263"/>
          <p14:tracePt t="17560" x="7985125" y="3184525"/>
          <p14:tracePt t="17567" x="7985125" y="3294063"/>
          <p14:tracePt t="17575" x="7993063" y="3370263"/>
          <p14:tracePt t="17581" x="8026400" y="3462338"/>
          <p14:tracePt t="17590" x="8059738" y="3546475"/>
          <p14:tracePt t="17596" x="8094663" y="3657600"/>
          <p14:tracePt t="17604" x="8145463" y="3741738"/>
          <p14:tracePt t="17611" x="8221663" y="3833813"/>
          <p14:tracePt t="17617" x="8270875" y="3902075"/>
          <p14:tracePt t="17625" x="8347075" y="4011613"/>
          <p14:tracePt t="17632" x="8440738" y="4087813"/>
          <p14:tracePt t="17642" x="8532813" y="4205288"/>
          <p14:tracePt t="17647" x="8651875" y="4281488"/>
          <p14:tracePt t="17654" x="8745538" y="4357688"/>
          <p14:tracePt t="17662" x="8855075" y="4451350"/>
          <p14:tracePt t="17670" x="8921750" y="4502150"/>
          <p14:tracePt t="17677" x="8990013" y="4535488"/>
          <p14:tracePt t="17684" x="9031288" y="4560888"/>
          <p14:tracePt t="17692" x="9056688" y="4586288"/>
          <p14:tracePt t="17698" x="9066213" y="4594225"/>
          <p14:tracePt t="17706" x="9074150" y="4611688"/>
          <p14:tracePt t="17715" x="9099550" y="4619625"/>
          <p14:tracePt t="17721" x="9099550" y="4627563"/>
          <p14:tracePt t="17728" x="9099550" y="4652963"/>
          <p14:tracePt t="17736" x="9099550" y="4662488"/>
          <p14:tracePt t="17744" x="9099550" y="4678363"/>
          <p14:tracePt t="17750" x="9117013" y="4687888"/>
          <p14:tracePt t="17757" x="9124950" y="4695825"/>
          <p14:tracePt t="17765" x="9132888" y="4721225"/>
          <p14:tracePt t="17772" x="9150350" y="4746625"/>
          <p14:tracePt t="17779" x="9158288" y="4789488"/>
          <p14:tracePt t="17787" x="9175750" y="4814888"/>
          <p14:tracePt t="17796" x="9183688" y="4838700"/>
          <p14:tracePt t="17801" x="9201150" y="4864100"/>
          <p14:tracePt t="17811" x="9226550" y="4906963"/>
          <p14:tracePt t="17816" x="9244013" y="4932363"/>
          <p14:tracePt t="17825" x="9244013" y="4957763"/>
          <p14:tracePt t="17831" x="9244013" y="4975225"/>
          <p14:tracePt t="17838" x="9251950" y="4983163"/>
          <p14:tracePt t="17846" x="9259888" y="4991100"/>
          <p14:tracePt t="17853" x="9277350" y="5000625"/>
          <p14:tracePt t="17862" x="9293225" y="5000625"/>
          <p14:tracePt t="17868" x="9353550" y="5000625"/>
          <p14:tracePt t="17876" x="9394825" y="4983163"/>
          <p14:tracePt t="17881" x="9437688" y="4957763"/>
          <p14:tracePt t="17891" x="9496425" y="4924425"/>
          <p14:tracePt t="17897" x="9547225" y="4856163"/>
          <p14:tracePt t="17905" x="9598025" y="4814888"/>
          <p14:tracePt t="17914" x="9656763" y="4764088"/>
          <p14:tracePt t="17920" x="9699625" y="4738688"/>
          <p14:tracePt t="17929" x="9750425" y="4695825"/>
          <p14:tracePt t="17933" x="9775825" y="4670425"/>
          <p14:tracePt t="17942" x="9817100" y="4637088"/>
          <p14:tracePt t="17949" x="9842500" y="4594225"/>
          <p14:tracePt t="17956" x="9877425" y="4535488"/>
          <p14:tracePt t="17963" x="9918700" y="4492625"/>
          <p14:tracePt t="17970" x="9986963" y="4425950"/>
          <p14:tracePt t="17978" x="10020300" y="4357688"/>
          <p14:tracePt t="17985" x="10045700" y="4316413"/>
          <p14:tracePt t="17994" x="10113963" y="4248150"/>
          <p14:tracePt t="18000" x="10139363" y="4205288"/>
          <p14:tracePt t="18009" x="10180638" y="4164013"/>
          <p14:tracePt t="18014" x="10231438" y="4095750"/>
          <p14:tracePt t="18022" x="10274300" y="4054475"/>
          <p14:tracePt t="18030" x="10315575" y="4029075"/>
          <p14:tracePt t="18037" x="10366375" y="3960813"/>
          <p14:tracePt t="18045" x="10426700" y="3935413"/>
          <p14:tracePt t="18051" x="10477500" y="3894138"/>
          <p14:tracePt t="18060" x="10502900" y="3859213"/>
          <p14:tracePt t="18066" x="10528300" y="3800475"/>
          <p14:tracePt t="18074" x="10561638" y="3775075"/>
          <p14:tracePt t="18080" x="10602913" y="3749675"/>
          <p14:tracePt t="18088" x="10612438" y="3733800"/>
          <p14:tracePt t="18095" x="10620375" y="3724275"/>
          <p14:tracePt t="18103" x="10637838" y="3716338"/>
          <p14:tracePt t="18112" x="10645775" y="3698875"/>
          <p14:tracePt t="18126" x="10653713" y="3698875"/>
          <p14:tracePt t="18230" x="10653713" y="3683000"/>
          <p14:tracePt t="18235" x="10653713" y="3665538"/>
          <p14:tracePt t="18243" x="10653713" y="3657600"/>
          <p14:tracePt t="18272" x="10653713" y="3648075"/>
          <p14:tracePt t="18279" x="10653713" y="3640138"/>
          <p14:tracePt t="18287" x="10628313" y="3622675"/>
          <p14:tracePt t="18295" x="10544175" y="3589338"/>
          <p14:tracePt t="18301" x="10434638" y="3538538"/>
          <p14:tracePt t="18310" x="10282238" y="3497263"/>
          <p14:tracePt t="18317" x="10096500" y="3479800"/>
          <p14:tracePt t="18322" x="9918700" y="3479800"/>
          <p14:tracePt t="18330" x="9767888" y="3487738"/>
          <p14:tracePt t="18338" x="9615488" y="3505200"/>
          <p14:tracePt t="18345" x="9480550" y="3563938"/>
          <p14:tracePt t="18353" x="9412288" y="3597275"/>
          <p14:tracePt t="18361" x="9328150" y="3632200"/>
          <p14:tracePt t="18367" x="9285288" y="3657600"/>
          <p14:tracePt t="18375" x="9244013" y="3690938"/>
          <p14:tracePt t="18382" x="9201150" y="3733800"/>
          <p14:tracePt t="18389" x="9167813" y="3757613"/>
          <p14:tracePt t="18397" x="9124950" y="3800475"/>
          <p14:tracePt t="18404" x="9056688" y="3851275"/>
          <p14:tracePt t="18412" x="9007475" y="3944938"/>
          <p14:tracePt t="18419" x="8972550" y="4003675"/>
          <p14:tracePt t="18427" x="8939213" y="4087813"/>
          <p14:tracePt t="18433" x="8870950" y="4156075"/>
          <p14:tracePt t="18443" x="8837613" y="4248150"/>
          <p14:tracePt t="18447" x="8804275" y="4306888"/>
          <p14:tracePt t="18455" x="8778875" y="4349750"/>
          <p14:tracePt t="18462" x="8736013" y="4408488"/>
          <p14:tracePt t="18471" x="8702675" y="4459288"/>
          <p14:tracePt t="18479" x="8677275" y="4502150"/>
          <p14:tracePt t="18486" x="8643938" y="4543425"/>
          <p14:tracePt t="18494" x="8618538" y="4603750"/>
          <p14:tracePt t="18499" x="8567738" y="4687888"/>
          <p14:tracePt t="18510" x="8550275" y="4729163"/>
          <p14:tracePt t="18515" x="8532813" y="4772025"/>
          <p14:tracePt t="18521" x="8524875" y="4814888"/>
          <p14:tracePt t="18530" x="8509000" y="4838700"/>
          <p14:tracePt t="18537" x="8499475" y="4864100"/>
          <p14:tracePt t="18545" x="8483600" y="4881563"/>
          <p14:tracePt t="18551" x="8483600" y="4889500"/>
          <p14:tracePt t="18558" x="8483600" y="4899025"/>
          <p14:tracePt t="18566" x="8483600" y="4906963"/>
          <p14:tracePt t="18573" x="8483600" y="4932363"/>
          <p14:tracePt t="18580" x="8483600" y="4940300"/>
          <p14:tracePt t="18632" x="8491538" y="4940300"/>
          <p14:tracePt t="18639" x="8499475" y="4914900"/>
          <p14:tracePt t="18647" x="8509000" y="4906963"/>
          <p14:tracePt t="18654" x="8516938" y="4899025"/>
          <p14:tracePt t="18662" x="8532813" y="4881563"/>
          <p14:tracePt t="18669" x="8542338" y="4881563"/>
          <p14:tracePt t="18683" x="8542338" y="4873625"/>
          <p14:tracePt t="18735" x="8542338" y="4864100"/>
          <p14:tracePt t="18743" x="8542338" y="4856163"/>
          <p14:tracePt t="18749" x="8542338" y="4838700"/>
          <p14:tracePt t="18758" x="8542338" y="4830763"/>
          <p14:tracePt t="18764" x="8542338" y="4797425"/>
          <p14:tracePt t="18771" x="8524875" y="4772025"/>
          <p14:tracePt t="18778" x="8499475" y="4738688"/>
          <p14:tracePt t="18786" x="8458200" y="4695825"/>
          <p14:tracePt t="18794" x="8389938" y="4627563"/>
          <p14:tracePt t="18800" x="8321675" y="4578350"/>
          <p14:tracePt t="18810" x="8204200" y="4527550"/>
          <p14:tracePt t="18815" x="8094663" y="4451350"/>
          <p14:tracePt t="18823" x="7959725" y="4408488"/>
          <p14:tracePt t="18830" x="7874000" y="4375150"/>
          <p14:tracePt t="18838" x="7789863" y="4341813"/>
          <p14:tracePt t="18845" x="7764463" y="4341813"/>
          <p14:tracePt t="18853" x="7739063" y="4341813"/>
          <p14:tracePt t="18860" x="7731125" y="4341813"/>
          <p14:tracePt t="18867" x="7705725" y="4341813"/>
          <p14:tracePt t="18875" x="7697788" y="4341813"/>
          <p14:tracePt t="18882" x="7680325" y="4341813"/>
          <p14:tracePt t="18889" x="7672388" y="4341813"/>
          <p14:tracePt t="18896" x="7662863" y="4341813"/>
          <p14:tracePt t="19248" x="0" y="0"/>
        </p14:tracePtLst>
      </p14:laserTraceLst>
    </p:ext>
    <p:ext uri="{E180D4A7-C9FB-4DFB-919C-405C955672EB}">
      <p14:showEvtLst xmlns:p14="http://schemas.microsoft.com/office/powerpoint/2010/main">
        <p14:playEvt time="6815" objId="26"/>
        <p14:triggerEvt type="onClick" time="6815" objId="26"/>
        <p14:stopEvt time="8626" objId="26"/>
        <p14:playEvt time="9604" objId="28"/>
        <p14:triggerEvt type="onClick" time="9605" objId="28"/>
        <p14:stopEvt time="11173" objId="2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6" name="TextBox 5">
            <a:extLst>
              <a:ext uri="{FF2B5EF4-FFF2-40B4-BE49-F238E27FC236}">
                <a16:creationId xmlns:a16="http://schemas.microsoft.com/office/drawing/2014/main" id="{BB7E3499-6067-5281-23B1-6EAF7AB2C6F6}"/>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pic>
        <p:nvPicPr>
          <p:cNvPr id="18" name="Picture 17" descr="A graph with a line&#10;&#10;Description automatically generated">
            <a:extLst>
              <a:ext uri="{FF2B5EF4-FFF2-40B4-BE49-F238E27FC236}">
                <a16:creationId xmlns:a16="http://schemas.microsoft.com/office/drawing/2014/main" id="{09FFEAE4-FD1A-E703-AB32-D520E1D4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0" name="Picture 19" descr="A graph with a line&#10;&#10;Description automatically generated">
            <a:extLst>
              <a:ext uri="{FF2B5EF4-FFF2-40B4-BE49-F238E27FC236}">
                <a16:creationId xmlns:a16="http://schemas.microsoft.com/office/drawing/2014/main" id="{C3402E58-1F81-FE17-CB8E-8094AAB7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2" name="Picture 21" descr="A graph with a line&#10;&#10;Description automatically generated">
            <a:extLst>
              <a:ext uri="{FF2B5EF4-FFF2-40B4-BE49-F238E27FC236}">
                <a16:creationId xmlns:a16="http://schemas.microsoft.com/office/drawing/2014/main" id="{26D89328-B1B2-C8A6-2DBD-4C1F02356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4" name="Picture 23" descr="A graph with a line&#10;&#10;Description automatically generated">
            <a:extLst>
              <a:ext uri="{FF2B5EF4-FFF2-40B4-BE49-F238E27FC236}">
                <a16:creationId xmlns:a16="http://schemas.microsoft.com/office/drawing/2014/main" id="{2B78494B-960F-E77C-A44C-9E7E39ACF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6" name="Picture 25" descr="A graph with a line&#10;&#10;Description automatically generated">
            <a:extLst>
              <a:ext uri="{FF2B5EF4-FFF2-40B4-BE49-F238E27FC236}">
                <a16:creationId xmlns:a16="http://schemas.microsoft.com/office/drawing/2014/main" id="{B234E299-359D-A969-14E4-71E5EF2715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sp>
        <p:nvSpPr>
          <p:cNvPr id="28" name="TextBox 27">
            <a:extLst>
              <a:ext uri="{FF2B5EF4-FFF2-40B4-BE49-F238E27FC236}">
                <a16:creationId xmlns:a16="http://schemas.microsoft.com/office/drawing/2014/main" id="{9A5F9EFF-9E2A-A58D-B0EF-473C8753A278}"/>
              </a:ext>
            </a:extLst>
          </p:cNvPr>
          <p:cNvSpPr txBox="1"/>
          <p:nvPr/>
        </p:nvSpPr>
        <p:spPr>
          <a:xfrm>
            <a:off x="256716" y="1218706"/>
            <a:ext cx="1843547" cy="156966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Sag PC weight more neg.</a:t>
            </a:r>
            <a:endParaRPr lang="ko-KR" altLang="en-US" sz="3200"/>
          </a:p>
        </p:txBody>
      </p:sp>
    </p:spTree>
    <p:extLst>
      <p:ext uri="{BB962C8B-B14F-4D97-AF65-F5344CB8AC3E}">
        <p14:creationId xmlns:p14="http://schemas.microsoft.com/office/powerpoint/2010/main" val="127033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18" name="Picture 17" descr="A graph with a line&#10;&#10;Description automatically generated">
            <a:extLst>
              <a:ext uri="{FF2B5EF4-FFF2-40B4-BE49-F238E27FC236}">
                <a16:creationId xmlns:a16="http://schemas.microsoft.com/office/drawing/2014/main" id="{09FFEAE4-FD1A-E703-AB32-D520E1D4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0" name="Picture 19" descr="A graph with a line&#10;&#10;Description automatically generated">
            <a:extLst>
              <a:ext uri="{FF2B5EF4-FFF2-40B4-BE49-F238E27FC236}">
                <a16:creationId xmlns:a16="http://schemas.microsoft.com/office/drawing/2014/main" id="{C3402E58-1F81-FE17-CB8E-8094AAB7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2" name="Picture 21" descr="A graph with a line&#10;&#10;Description automatically generated">
            <a:extLst>
              <a:ext uri="{FF2B5EF4-FFF2-40B4-BE49-F238E27FC236}">
                <a16:creationId xmlns:a16="http://schemas.microsoft.com/office/drawing/2014/main" id="{26D89328-B1B2-C8A6-2DBD-4C1F02356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4" name="Picture 23" descr="A graph with a line&#10;&#10;Description automatically generated">
            <a:extLst>
              <a:ext uri="{FF2B5EF4-FFF2-40B4-BE49-F238E27FC236}">
                <a16:creationId xmlns:a16="http://schemas.microsoft.com/office/drawing/2014/main" id="{2B78494B-960F-E77C-A44C-9E7E39ACF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sp>
        <p:nvSpPr>
          <p:cNvPr id="2" name="TextBox 1">
            <a:extLst>
              <a:ext uri="{FF2B5EF4-FFF2-40B4-BE49-F238E27FC236}">
                <a16:creationId xmlns:a16="http://schemas.microsoft.com/office/drawing/2014/main" id="{5ACD7432-10CC-DBBB-D308-52D0127C20EE}"/>
              </a:ext>
            </a:extLst>
          </p:cNvPr>
          <p:cNvSpPr txBox="1"/>
          <p:nvPr/>
        </p:nvSpPr>
        <p:spPr>
          <a:xfrm>
            <a:off x="256716" y="1218706"/>
            <a:ext cx="1843547" cy="2062103"/>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Sag PC weight more and more neg.</a:t>
            </a:r>
            <a:endParaRPr lang="ko-KR" altLang="en-US" sz="3200"/>
          </a:p>
        </p:txBody>
      </p:sp>
      <p:sp>
        <p:nvSpPr>
          <p:cNvPr id="3" name="TextBox 2">
            <a:extLst>
              <a:ext uri="{FF2B5EF4-FFF2-40B4-BE49-F238E27FC236}">
                <a16:creationId xmlns:a16="http://schemas.microsoft.com/office/drawing/2014/main" id="{0B90E283-C092-2076-282A-85ABABD08F61}"/>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spTree>
    <p:extLst>
      <p:ext uri="{BB962C8B-B14F-4D97-AF65-F5344CB8AC3E}">
        <p14:creationId xmlns:p14="http://schemas.microsoft.com/office/powerpoint/2010/main" val="233581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18" name="Picture 17" descr="A graph with a line&#10;&#10;Description automatically generated">
            <a:extLst>
              <a:ext uri="{FF2B5EF4-FFF2-40B4-BE49-F238E27FC236}">
                <a16:creationId xmlns:a16="http://schemas.microsoft.com/office/drawing/2014/main" id="{09FFEAE4-FD1A-E703-AB32-D520E1D4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0" name="Picture 19" descr="A graph with a line&#10;&#10;Description automatically generated">
            <a:extLst>
              <a:ext uri="{FF2B5EF4-FFF2-40B4-BE49-F238E27FC236}">
                <a16:creationId xmlns:a16="http://schemas.microsoft.com/office/drawing/2014/main" id="{C3402E58-1F81-FE17-CB8E-8094AAB7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2" name="Picture 21" descr="A graph with a line&#10;&#10;Description automatically generated">
            <a:extLst>
              <a:ext uri="{FF2B5EF4-FFF2-40B4-BE49-F238E27FC236}">
                <a16:creationId xmlns:a16="http://schemas.microsoft.com/office/drawing/2014/main" id="{26D89328-B1B2-C8A6-2DBD-4C1F02356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sp>
        <p:nvSpPr>
          <p:cNvPr id="2" name="TextBox 1">
            <a:extLst>
              <a:ext uri="{FF2B5EF4-FFF2-40B4-BE49-F238E27FC236}">
                <a16:creationId xmlns:a16="http://schemas.microsoft.com/office/drawing/2014/main" id="{1D9D72DC-33D0-E666-ECDB-9F571C75B710}"/>
              </a:ext>
            </a:extLst>
          </p:cNvPr>
          <p:cNvSpPr txBox="1"/>
          <p:nvPr/>
        </p:nvSpPr>
        <p:spPr>
          <a:xfrm>
            <a:off x="256716" y="1218706"/>
            <a:ext cx="1843547" cy="255454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Sag PC weight more and more and more neg.</a:t>
            </a:r>
            <a:endParaRPr lang="ko-KR" altLang="en-US" sz="3200"/>
          </a:p>
        </p:txBody>
      </p:sp>
      <p:sp>
        <p:nvSpPr>
          <p:cNvPr id="3" name="TextBox 2">
            <a:extLst>
              <a:ext uri="{FF2B5EF4-FFF2-40B4-BE49-F238E27FC236}">
                <a16:creationId xmlns:a16="http://schemas.microsoft.com/office/drawing/2014/main" id="{C7DF6AA8-5D7B-12D7-2F7E-974DFBAED6E0}"/>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spTree>
    <p:extLst>
      <p:ext uri="{BB962C8B-B14F-4D97-AF65-F5344CB8AC3E}">
        <p14:creationId xmlns:p14="http://schemas.microsoft.com/office/powerpoint/2010/main" val="156781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18" name="Picture 17" descr="A graph with a line&#10;&#10;Description automatically generated">
            <a:extLst>
              <a:ext uri="{FF2B5EF4-FFF2-40B4-BE49-F238E27FC236}">
                <a16:creationId xmlns:a16="http://schemas.microsoft.com/office/drawing/2014/main" id="{09FFEAE4-FD1A-E703-AB32-D520E1D4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pic>
        <p:nvPicPr>
          <p:cNvPr id="20" name="Picture 19" descr="A graph with a line&#10;&#10;Description automatically generated">
            <a:extLst>
              <a:ext uri="{FF2B5EF4-FFF2-40B4-BE49-F238E27FC236}">
                <a16:creationId xmlns:a16="http://schemas.microsoft.com/office/drawing/2014/main" id="{C3402E58-1F81-FE17-CB8E-8094AAB7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sp>
        <p:nvSpPr>
          <p:cNvPr id="2" name="TextBox 1">
            <a:extLst>
              <a:ext uri="{FF2B5EF4-FFF2-40B4-BE49-F238E27FC236}">
                <a16:creationId xmlns:a16="http://schemas.microsoft.com/office/drawing/2014/main" id="{3C2AE89C-CB38-C106-927D-8A829AC250E8}"/>
              </a:ext>
            </a:extLst>
          </p:cNvPr>
          <p:cNvSpPr txBox="1"/>
          <p:nvPr/>
        </p:nvSpPr>
        <p:spPr>
          <a:xfrm>
            <a:off x="256716" y="1218706"/>
            <a:ext cx="1843547" cy="3046988"/>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Sag PC weight more and more and more and more neg.</a:t>
            </a:r>
            <a:endParaRPr lang="ko-KR" altLang="en-US" sz="3200"/>
          </a:p>
        </p:txBody>
      </p:sp>
      <p:sp>
        <p:nvSpPr>
          <p:cNvPr id="3" name="TextBox 2">
            <a:extLst>
              <a:ext uri="{FF2B5EF4-FFF2-40B4-BE49-F238E27FC236}">
                <a16:creationId xmlns:a16="http://schemas.microsoft.com/office/drawing/2014/main" id="{49D0193A-EB82-C262-68B8-EF76AD85DFFE}"/>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spTree>
    <p:extLst>
      <p:ext uri="{BB962C8B-B14F-4D97-AF65-F5344CB8AC3E}">
        <p14:creationId xmlns:p14="http://schemas.microsoft.com/office/powerpoint/2010/main" val="359653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aph of a function&#10;&#10;Description automatically generated">
            <a:extLst>
              <a:ext uri="{FF2B5EF4-FFF2-40B4-BE49-F238E27FC236}">
                <a16:creationId xmlns:a16="http://schemas.microsoft.com/office/drawing/2014/main" id="{4791A97A-A6D4-305D-AF3D-39FECA9AC320}"/>
              </a:ext>
            </a:extLst>
          </p:cNvPr>
          <p:cNvPicPr>
            <a:picLocks noGrp="1" noChangeAspect="1"/>
          </p:cNvPicPr>
          <p:nvPr>
            <p:ph idx="1"/>
          </p:nvPr>
        </p:nvPicPr>
        <p:blipFill rotWithShape="1">
          <a:blip r:embed="rId2"/>
          <a:srcRect l="5059" t="12603" r="169" b="-274"/>
          <a:stretch/>
        </p:blipFill>
        <p:spPr>
          <a:xfrm>
            <a:off x="6712338" y="-3410938"/>
            <a:ext cx="5479662" cy="3112407"/>
          </a:xfrm>
        </p:spPr>
      </p:pic>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18" name="Picture 17" descr="A graph with a line&#10;&#10;Description automatically generated">
            <a:extLst>
              <a:ext uri="{FF2B5EF4-FFF2-40B4-BE49-F238E27FC236}">
                <a16:creationId xmlns:a16="http://schemas.microsoft.com/office/drawing/2014/main" id="{09FFEAE4-FD1A-E703-AB32-D520E1D4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63" y="1169364"/>
            <a:ext cx="7772400" cy="5551714"/>
          </a:xfrm>
          <a:prstGeom prst="rect">
            <a:avLst/>
          </a:prstGeom>
        </p:spPr>
      </p:pic>
      <p:sp>
        <p:nvSpPr>
          <p:cNvPr id="2" name="TextBox 1">
            <a:extLst>
              <a:ext uri="{FF2B5EF4-FFF2-40B4-BE49-F238E27FC236}">
                <a16:creationId xmlns:a16="http://schemas.microsoft.com/office/drawing/2014/main" id="{FA6578ED-7EF0-C3CB-B9F1-49272A9B2773}"/>
              </a:ext>
            </a:extLst>
          </p:cNvPr>
          <p:cNvSpPr txBox="1"/>
          <p:nvPr/>
        </p:nvSpPr>
        <p:spPr>
          <a:xfrm>
            <a:off x="256716" y="1218706"/>
            <a:ext cx="1843547" cy="353943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ko-KR" sz="3200">
                <a:ea typeface="맑은 고딕"/>
                <a:cs typeface="Calibri"/>
              </a:rPr>
              <a:t>Sag PC weight more and more and more and more and more neg.</a:t>
            </a:r>
            <a:endParaRPr lang="ko-KR" altLang="en-US" sz="3200"/>
          </a:p>
        </p:txBody>
      </p:sp>
      <p:sp>
        <p:nvSpPr>
          <p:cNvPr id="3" name="TextBox 2">
            <a:extLst>
              <a:ext uri="{FF2B5EF4-FFF2-40B4-BE49-F238E27FC236}">
                <a16:creationId xmlns:a16="http://schemas.microsoft.com/office/drawing/2014/main" id="{AD8F0635-1E08-8673-7D92-B4F5303EC15B}"/>
              </a:ext>
            </a:extLst>
          </p:cNvPr>
          <p:cNvSpPr txBox="1"/>
          <p:nvPr/>
        </p:nvSpPr>
        <p:spPr>
          <a:xfrm>
            <a:off x="267890" y="136922"/>
            <a:ext cx="10947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More negative sag PC weight = more sag in f0 contour</a:t>
            </a:r>
          </a:p>
        </p:txBody>
      </p:sp>
    </p:spTree>
    <p:extLst>
      <p:ext uri="{BB962C8B-B14F-4D97-AF65-F5344CB8AC3E}">
        <p14:creationId xmlns:p14="http://schemas.microsoft.com/office/powerpoint/2010/main" val="87851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243062-47A4-562F-2149-FE05D32A0EB2}"/>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15" name="Picture 14">
            <a:extLst>
              <a:ext uri="{FF2B5EF4-FFF2-40B4-BE49-F238E27FC236}">
                <a16:creationId xmlns:a16="http://schemas.microsoft.com/office/drawing/2014/main" id="{D70D18EA-6C97-785A-7B21-1E5F38135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586" y="1419524"/>
            <a:ext cx="7567083" cy="5238750"/>
          </a:xfrm>
          <a:prstGeom prst="rect">
            <a:avLst/>
          </a:prstGeom>
        </p:spPr>
      </p:pic>
      <p:pic>
        <p:nvPicPr>
          <p:cNvPr id="17" name="Picture 16">
            <a:extLst>
              <a:ext uri="{FF2B5EF4-FFF2-40B4-BE49-F238E27FC236}">
                <a16:creationId xmlns:a16="http://schemas.microsoft.com/office/drawing/2014/main" id="{7DB84564-202F-4931-166D-9362F3882431}"/>
              </a:ext>
            </a:extLst>
          </p:cNvPr>
          <p:cNvPicPr>
            <a:picLocks noChangeAspect="1"/>
          </p:cNvPicPr>
          <p:nvPr/>
        </p:nvPicPr>
        <p:blipFill rotWithShape="1">
          <a:blip r:embed="rId4">
            <a:extLst>
              <a:ext uri="{28A0092B-C50C-407E-A947-70E740481C1C}">
                <a14:useLocalDpi xmlns:a14="http://schemas.microsoft.com/office/drawing/2010/main" val="0"/>
              </a:ext>
            </a:extLst>
          </a:blip>
          <a:srcRect l="30455" r="31364"/>
          <a:stretch/>
        </p:blipFill>
        <p:spPr>
          <a:xfrm>
            <a:off x="228601" y="444499"/>
            <a:ext cx="3231659" cy="6045621"/>
          </a:xfrm>
          <a:prstGeom prst="rect">
            <a:avLst/>
          </a:prstGeom>
        </p:spPr>
      </p:pic>
      <p:sp>
        <p:nvSpPr>
          <p:cNvPr id="2" name="TextBox 1">
            <a:extLst>
              <a:ext uri="{FF2B5EF4-FFF2-40B4-BE49-F238E27FC236}">
                <a16:creationId xmlns:a16="http://schemas.microsoft.com/office/drawing/2014/main" id="{6A73E779-D57C-255A-B48B-6F52F8B38D2A}"/>
              </a:ext>
            </a:extLst>
          </p:cNvPr>
          <p:cNvSpPr txBox="1"/>
          <p:nvPr/>
        </p:nvSpPr>
        <p:spPr>
          <a:xfrm>
            <a:off x="3267055" y="143772"/>
            <a:ext cx="872026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cs typeface="Calibri"/>
              </a:rPr>
              <a:t>F0 normalized by speaker z-score</a:t>
            </a:r>
            <a:endParaRPr lang="ko-KR" altLang="en-US">
              <a:ea typeface="맑은 고딕" panose="020B0503020000020004" pitchFamily="34" charset="-127"/>
              <a:cs typeface="Calibri"/>
            </a:endParaRPr>
          </a:p>
          <a:p>
            <a:pPr marL="457200" indent="-457200">
              <a:buFont typeface="Arial"/>
              <a:buChar char="•"/>
            </a:pPr>
            <a:r>
              <a:rPr lang="en-US" sz="2800">
                <a:cs typeface="Calibri"/>
              </a:rPr>
              <a:t>Span type affects predicted sag PC score</a:t>
            </a:r>
            <a:endParaRPr lang="ko-KR" altLang="en-US">
              <a:ea typeface="맑은 고딕" panose="020B0503020000020004" pitchFamily="34" charset="-127"/>
              <a:cs typeface="Calibri"/>
            </a:endParaRPr>
          </a:p>
          <a:p>
            <a:pPr marL="457200" indent="-457200">
              <a:buFont typeface="Arial"/>
              <a:buChar char="•"/>
            </a:pPr>
            <a:r>
              <a:rPr lang="en-US" sz="2800">
                <a:cs typeface="Calibri"/>
              </a:rPr>
              <a:t>Duration interaction: Magnitude of difference is smaller for longer durations</a:t>
            </a:r>
            <a:endParaRPr lang="ko-KR" altLang="en-US">
              <a:ea typeface="맑은 고딕" panose="020B0503020000020004" pitchFamily="34" charset="-127"/>
              <a:cs typeface="Calibri"/>
            </a:endParaRPr>
          </a:p>
        </p:txBody>
      </p:sp>
    </p:spTree>
    <p:extLst>
      <p:ext uri="{BB962C8B-B14F-4D97-AF65-F5344CB8AC3E}">
        <p14:creationId xmlns:p14="http://schemas.microsoft.com/office/powerpoint/2010/main" val="424904734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B1EC-1ECC-1803-3A3F-EEEB3B8F4484}"/>
              </a:ext>
            </a:extLst>
          </p:cNvPr>
          <p:cNvSpPr>
            <a:spLocks noGrp="1"/>
          </p:cNvSpPr>
          <p:nvPr>
            <p:ph type="title"/>
          </p:nvPr>
        </p:nvSpPr>
        <p:spPr/>
        <p:txBody>
          <a:bodyPr/>
          <a:lstStyle/>
          <a:p>
            <a:r>
              <a:rPr lang="en-US" b="1">
                <a:latin typeface="Calibri"/>
                <a:ea typeface="Calibri Light"/>
                <a:cs typeface="Calibri Light"/>
              </a:rPr>
              <a:t>Generalized Additive Mixed-Effects Model</a:t>
            </a:r>
            <a:r>
              <a:rPr lang="en-US">
                <a:ea typeface="Calibri Light"/>
                <a:cs typeface="Calibri Light"/>
              </a:rPr>
              <a:t> </a:t>
            </a:r>
            <a:endParaRPr lang="en-US"/>
          </a:p>
        </p:txBody>
      </p:sp>
      <p:sp>
        <p:nvSpPr>
          <p:cNvPr id="3" name="Content Placeholder 2">
            <a:extLst>
              <a:ext uri="{FF2B5EF4-FFF2-40B4-BE49-F238E27FC236}">
                <a16:creationId xmlns:a16="http://schemas.microsoft.com/office/drawing/2014/main" id="{B4A7A443-F114-A9BF-69D6-2CDD5153A084}"/>
              </a:ext>
            </a:extLst>
          </p:cNvPr>
          <p:cNvSpPr>
            <a:spLocks noGrp="1"/>
          </p:cNvSpPr>
          <p:nvPr>
            <p:ph idx="1"/>
          </p:nvPr>
        </p:nvSpPr>
        <p:spPr>
          <a:xfrm>
            <a:off x="302418" y="1690688"/>
            <a:ext cx="4812507" cy="4351338"/>
          </a:xfrm>
        </p:spPr>
        <p:txBody>
          <a:bodyPr vert="horz" lIns="91440" tIns="45720" rIns="91440" bIns="45720" rtlCol="0" anchor="t">
            <a:noAutofit/>
          </a:bodyPr>
          <a:lstStyle/>
          <a:p>
            <a:pPr marL="457200" indent="-457200"/>
            <a:r>
              <a:rPr lang="en-US" sz="3000">
                <a:ea typeface="Calibri"/>
                <a:cs typeface="Calibri"/>
              </a:rPr>
              <a:t>Fit F0 contour over time </a:t>
            </a:r>
            <a:endParaRPr lang="en-US" sz="3000">
              <a:cs typeface="Calibri"/>
            </a:endParaRPr>
          </a:p>
          <a:p>
            <a:pPr marL="914400" lvl="1" indent="-457200"/>
            <a:r>
              <a:rPr lang="en-US" sz="3000">
                <a:ea typeface="Calibri"/>
                <a:cs typeface="Calibri"/>
              </a:rPr>
              <a:t>Model corrections for correlation between timepoints</a:t>
            </a:r>
          </a:p>
          <a:p>
            <a:pPr marL="342900" indent="-342900"/>
            <a:r>
              <a:rPr lang="en-US" sz="3000">
                <a:ea typeface="Calibri"/>
                <a:cs typeface="Calibri"/>
              </a:rPr>
              <a:t>Unlike FPCA</a:t>
            </a:r>
          </a:p>
          <a:p>
            <a:pPr marL="800100" lvl="1" indent="-457200"/>
            <a:r>
              <a:rPr lang="en-US" sz="2600">
                <a:ea typeface="Calibri"/>
                <a:cs typeface="Calibri"/>
              </a:rPr>
              <a:t>only produces overall curve, not components like sag</a:t>
            </a:r>
          </a:p>
          <a:p>
            <a:pPr marL="457200" indent="-457200"/>
            <a:r>
              <a:rPr lang="en-US" sz="3000" b="1">
                <a:ea typeface="Calibri"/>
                <a:cs typeface="Calibri"/>
              </a:rPr>
              <a:t>No evidence for sag difference between HH, LH curves</a:t>
            </a:r>
            <a:endParaRPr lang="en-US" sz="3000">
              <a:cs typeface="Calibri"/>
            </a:endParaRP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63C4DBA7-8B8E-63D0-93EE-BB3959332572}"/>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9" name="Picture 8" descr="A light lines in the dark&#10;&#10;Description automatically generated with medium confidence">
            <a:extLst>
              <a:ext uri="{FF2B5EF4-FFF2-40B4-BE49-F238E27FC236}">
                <a16:creationId xmlns:a16="http://schemas.microsoft.com/office/drawing/2014/main" id="{68D996B2-5B46-3246-C772-7A0E97A4B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5" y="1409700"/>
            <a:ext cx="7082543" cy="5058959"/>
          </a:xfrm>
          <a:prstGeom prst="rect">
            <a:avLst/>
          </a:prstGeom>
        </p:spPr>
      </p:pic>
    </p:spTree>
    <p:extLst>
      <p:ext uri="{BB962C8B-B14F-4D97-AF65-F5344CB8AC3E}">
        <p14:creationId xmlns:p14="http://schemas.microsoft.com/office/powerpoint/2010/main" val="3121456438"/>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B1EC-1ECC-1803-3A3F-EEEB3B8F4484}"/>
              </a:ext>
            </a:extLst>
          </p:cNvPr>
          <p:cNvSpPr>
            <a:spLocks noGrp="1"/>
          </p:cNvSpPr>
          <p:nvPr>
            <p:ph type="title"/>
          </p:nvPr>
        </p:nvSpPr>
        <p:spPr/>
        <p:txBody>
          <a:bodyPr/>
          <a:lstStyle/>
          <a:p>
            <a:r>
              <a:rPr lang="en-US" b="1">
                <a:latin typeface="Calibri"/>
                <a:ea typeface="Calibri Light"/>
                <a:cs typeface="Calibri Light"/>
              </a:rPr>
              <a:t>Generalized Additive Mixed-Effects Model </a:t>
            </a:r>
            <a:endParaRPr lang="en-US" b="1">
              <a:latin typeface="Calibri"/>
              <a:cs typeface="Calibri"/>
            </a:endParaRPr>
          </a:p>
        </p:txBody>
      </p:sp>
      <p:sp>
        <p:nvSpPr>
          <p:cNvPr id="10" name="Text Placeholder 9">
            <a:extLst>
              <a:ext uri="{FF2B5EF4-FFF2-40B4-BE49-F238E27FC236}">
                <a16:creationId xmlns:a16="http://schemas.microsoft.com/office/drawing/2014/main" id="{56F2DE84-A11A-D3BF-E9D5-FBB451EB95A5}"/>
              </a:ext>
            </a:extLst>
          </p:cNvPr>
          <p:cNvSpPr>
            <a:spLocks noGrp="1"/>
          </p:cNvSpPr>
          <p:nvPr>
            <p:ph type="body" idx="1"/>
          </p:nvPr>
        </p:nvSpPr>
        <p:spPr>
          <a:xfrm>
            <a:off x="975486" y="2150889"/>
            <a:ext cx="5157787" cy="823912"/>
          </a:xfrm>
        </p:spPr>
        <p:txBody>
          <a:bodyPr>
            <a:normAutofit lnSpcReduction="10000"/>
          </a:bodyPr>
          <a:lstStyle/>
          <a:p>
            <a:r>
              <a:rPr lang="en-US">
                <a:solidFill>
                  <a:srgbClr val="D41159"/>
                </a:solidFill>
                <a:cs typeface="Calibri"/>
              </a:rPr>
              <a:t>By-speaker normalization</a:t>
            </a:r>
            <a:r>
              <a:rPr lang="en-US">
                <a:cs typeface="Calibri"/>
              </a:rPr>
              <a:t>:</a:t>
            </a:r>
            <a:endParaRPr lang="en-US"/>
          </a:p>
          <a:p>
            <a:r>
              <a:rPr lang="en-US">
                <a:cs typeface="Calibri"/>
              </a:rPr>
              <a:t>Rise difference</a:t>
            </a:r>
            <a:endParaRPr lang="en-US"/>
          </a:p>
        </p:txBody>
      </p:sp>
      <p:sp>
        <p:nvSpPr>
          <p:cNvPr id="3" name="Content Placeholder 2">
            <a:extLst>
              <a:ext uri="{FF2B5EF4-FFF2-40B4-BE49-F238E27FC236}">
                <a16:creationId xmlns:a16="http://schemas.microsoft.com/office/drawing/2014/main" id="{B4A7A443-F114-A9BF-69D6-2CDD5153A084}"/>
              </a:ext>
            </a:extLst>
          </p:cNvPr>
          <p:cNvSpPr>
            <a:spLocks noGrp="1"/>
          </p:cNvSpPr>
          <p:nvPr>
            <p:ph sz="half" idx="2"/>
          </p:nvPr>
        </p:nvSpPr>
        <p:spPr/>
        <p:txBody>
          <a:bodyPr vert="horz" lIns="91440" tIns="45720" rIns="91440" bIns="45720" rtlCol="0" anchor="t">
            <a:normAutofit/>
          </a:bodyPr>
          <a:lstStyle/>
          <a:p>
            <a:endParaRPr lang="en-US"/>
          </a:p>
          <a:p>
            <a:endParaRPr lang="en-US">
              <a:ea typeface="Calibri"/>
              <a:cs typeface="Calibri"/>
            </a:endParaRPr>
          </a:p>
          <a:p>
            <a:endParaRPr lang="en-US">
              <a:ea typeface="Calibri"/>
              <a:cs typeface="Calibri"/>
            </a:endParaRPr>
          </a:p>
          <a:p>
            <a:endParaRPr lang="en-US">
              <a:ea typeface="Calibri"/>
              <a:cs typeface="Calibri"/>
            </a:endParaRPr>
          </a:p>
        </p:txBody>
      </p:sp>
      <p:sp>
        <p:nvSpPr>
          <p:cNvPr id="11" name="Text Placeholder 10">
            <a:extLst>
              <a:ext uri="{FF2B5EF4-FFF2-40B4-BE49-F238E27FC236}">
                <a16:creationId xmlns:a16="http://schemas.microsoft.com/office/drawing/2014/main" id="{D6B04FDC-FB0E-00C1-9EE0-5955179349F4}"/>
              </a:ext>
            </a:extLst>
          </p:cNvPr>
          <p:cNvSpPr>
            <a:spLocks noGrp="1"/>
          </p:cNvSpPr>
          <p:nvPr>
            <p:ph type="body" sz="quarter" idx="3"/>
          </p:nvPr>
        </p:nvSpPr>
        <p:spPr>
          <a:xfrm>
            <a:off x="6433159" y="2150889"/>
            <a:ext cx="5183188" cy="823912"/>
          </a:xfrm>
        </p:spPr>
        <p:txBody>
          <a:bodyPr>
            <a:normAutofit lnSpcReduction="10000"/>
          </a:bodyPr>
          <a:lstStyle/>
          <a:p>
            <a:r>
              <a:rPr lang="en-US">
                <a:solidFill>
                  <a:srgbClr val="0070C0"/>
                </a:solidFill>
                <a:cs typeface="Calibri"/>
              </a:rPr>
              <a:t>By-token centering</a:t>
            </a:r>
            <a:r>
              <a:rPr lang="en-US">
                <a:cs typeface="Calibri"/>
              </a:rPr>
              <a:t>:</a:t>
            </a:r>
            <a:endParaRPr lang="en-US">
              <a:ea typeface="Calibri"/>
              <a:cs typeface="Calibri"/>
            </a:endParaRPr>
          </a:p>
          <a:p>
            <a:r>
              <a:rPr lang="en-US">
                <a:cs typeface="Calibri"/>
              </a:rPr>
              <a:t>Fall difference</a:t>
            </a:r>
            <a:endParaRPr lang="en-US">
              <a:ea typeface="Calibri"/>
              <a:cs typeface="Calibri"/>
            </a:endParaRPr>
          </a:p>
        </p:txBody>
      </p:sp>
      <p:sp>
        <p:nvSpPr>
          <p:cNvPr id="13" name="TextBox 12">
            <a:extLst>
              <a:ext uri="{FF2B5EF4-FFF2-40B4-BE49-F238E27FC236}">
                <a16:creationId xmlns:a16="http://schemas.microsoft.com/office/drawing/2014/main" id="{1EC64C47-ED3F-7356-4B53-D11CD047C1CB}"/>
              </a:ext>
            </a:extLst>
          </p:cNvPr>
          <p:cNvSpPr txBox="1"/>
          <p:nvPr/>
        </p:nvSpPr>
        <p:spPr>
          <a:xfrm>
            <a:off x="591724" y="1582063"/>
            <a:ext cx="108558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cs typeface="Calibri"/>
              </a:rPr>
              <a:t>Differences </a:t>
            </a:r>
            <a:r>
              <a:rPr lang="en-US" sz="2800" b="1">
                <a:cs typeface="Calibri"/>
              </a:rPr>
              <a:t>besides</a:t>
            </a:r>
            <a:r>
              <a:rPr lang="en-US" sz="2800">
                <a:cs typeface="Calibri"/>
              </a:rPr>
              <a:t> sag found depending on F0 normalization choice</a:t>
            </a:r>
            <a:endParaRPr lang="en-US">
              <a:cs typeface="Calibri" panose="020F0502020204030204"/>
            </a:endParaRP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E719C23C-BFDD-85A5-1E68-3418F9B5F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427" y="2974799"/>
            <a:ext cx="5339389" cy="3813849"/>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4676F47B-EBE5-8206-6ABC-8FCA9120E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2" y="2974800"/>
            <a:ext cx="5339388" cy="3813849"/>
          </a:xfrm>
          <a:prstGeom prst="rect">
            <a:avLst/>
          </a:prstGeom>
        </p:spPr>
      </p:pic>
      <p:sp>
        <p:nvSpPr>
          <p:cNvPr id="16" name="Slide Number Placeholder 6">
            <a:extLst>
              <a:ext uri="{FF2B5EF4-FFF2-40B4-BE49-F238E27FC236}">
                <a16:creationId xmlns:a16="http://schemas.microsoft.com/office/drawing/2014/main" id="{C6F69043-B5C1-D0CB-8269-59913E7C494C}"/>
              </a:ext>
            </a:extLst>
          </p:cNvPr>
          <p:cNvSpPr>
            <a:spLocks noGrp="1"/>
          </p:cNvSpPr>
          <p:nvPr>
            <p:ph type="sldNum" sz="quarter" idx="12"/>
          </p:nvPr>
        </p:nvSpPr>
        <p:spPr>
          <a:xfrm>
            <a:off x="9240795" y="6356350"/>
            <a:ext cx="2743200" cy="365125"/>
          </a:xfrm>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4271030619"/>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1B29-FD55-B5BE-CDED-CFF202C2CF7E}"/>
              </a:ext>
            </a:extLst>
          </p:cNvPr>
          <p:cNvSpPr>
            <a:spLocks noGrp="1"/>
          </p:cNvSpPr>
          <p:nvPr>
            <p:ph type="title"/>
          </p:nvPr>
        </p:nvSpPr>
        <p:spPr/>
        <p:txBody>
          <a:bodyPr/>
          <a:lstStyle/>
          <a:p>
            <a:r>
              <a:rPr lang="en-US" b="1">
                <a:latin typeface="Calibri"/>
                <a:cs typeface="Calibri Light"/>
              </a:rPr>
              <a:t>Discussion and Conclusion</a:t>
            </a:r>
            <a:endParaRPr lang="en-US" b="1">
              <a:latin typeface="Calibri"/>
              <a:cs typeface="Calibri"/>
            </a:endParaRPr>
          </a:p>
        </p:txBody>
      </p:sp>
      <p:sp>
        <p:nvSpPr>
          <p:cNvPr id="4" name="Content Placeholder 3">
            <a:extLst>
              <a:ext uri="{FF2B5EF4-FFF2-40B4-BE49-F238E27FC236}">
                <a16:creationId xmlns:a16="http://schemas.microsoft.com/office/drawing/2014/main" id="{1FAE687B-8088-FF80-3CA1-F03B0EF207AC}"/>
              </a:ext>
            </a:extLst>
          </p:cNvPr>
          <p:cNvSpPr>
            <a:spLocks noGrp="1"/>
          </p:cNvSpPr>
          <p:nvPr>
            <p:ph idx="1"/>
          </p:nvPr>
        </p:nvSpPr>
        <p:spPr/>
        <p:txBody>
          <a:bodyPr vert="horz" lIns="91440" tIns="45720" rIns="91440" bIns="45720" rtlCol="0" anchor="t">
            <a:normAutofit/>
          </a:bodyPr>
          <a:lstStyle/>
          <a:p>
            <a:r>
              <a:rPr lang="en-US" sz="3200">
                <a:cs typeface="Calibri" panose="020F0502020204030204"/>
              </a:rPr>
              <a:t>Understudied: understanding implementation of transition between tonal targets and tonal incomplete neutralization</a:t>
            </a:r>
            <a:endParaRPr lang="en-US">
              <a:cs typeface="Calibri" panose="020F0502020204030204"/>
            </a:endParaRPr>
          </a:p>
          <a:p>
            <a:r>
              <a:rPr lang="en-US" sz="3000">
                <a:cs typeface="Calibri" panose="020F0502020204030204"/>
              </a:rPr>
              <a:t>Normalization and model choice affect findings</a:t>
            </a:r>
            <a:endParaRPr lang="en-US">
              <a:cs typeface="Calibri"/>
            </a:endParaRPr>
          </a:p>
          <a:p>
            <a:pPr marL="914400" lvl="1"/>
            <a:r>
              <a:rPr lang="en-US" sz="2800">
                <a:cs typeface="Calibri" panose="020F0502020204030204"/>
              </a:rPr>
              <a:t>Replication of LH, HH sag difference with FPCA </a:t>
            </a:r>
          </a:p>
          <a:p>
            <a:pPr marL="914400" lvl="1"/>
            <a:r>
              <a:rPr lang="en-US" sz="2800">
                <a:cs typeface="Calibri" panose="020F0502020204030204"/>
              </a:rPr>
              <a:t>No apparent LH, HH sag difference with GAMMs</a:t>
            </a:r>
          </a:p>
          <a:p>
            <a:pPr lvl="2"/>
            <a:r>
              <a:rPr lang="en-US" sz="2400">
                <a:cs typeface="Calibri"/>
              </a:rPr>
              <a:t>Less control over which component to test: interpretability</a:t>
            </a:r>
          </a:p>
          <a:p>
            <a:pPr lvl="2"/>
            <a:r>
              <a:rPr lang="en-US" sz="2400">
                <a:cs typeface="Calibri"/>
              </a:rPr>
              <a:t>Small amount of data available</a:t>
            </a:r>
          </a:p>
          <a:p>
            <a:pPr lvl="1"/>
            <a:r>
              <a:rPr lang="en-US" sz="2800">
                <a:cs typeface="Calibri"/>
              </a:rPr>
              <a:t>Need more work to support one choice over another, e.g. theoretical or perceptual results</a:t>
            </a:r>
          </a:p>
          <a:p>
            <a:endParaRPr lang="en-US" sz="3200">
              <a:cs typeface="Calibri"/>
            </a:endParaRPr>
          </a:p>
          <a:p>
            <a:endParaRPr lang="en-US">
              <a:cs typeface="Calibri"/>
            </a:endParaRPr>
          </a:p>
          <a:p>
            <a:pPr lvl="1"/>
            <a:endParaRPr lang="en-US">
              <a:cs typeface="Calibri"/>
            </a:endParaRPr>
          </a:p>
        </p:txBody>
      </p:sp>
      <p:sp>
        <p:nvSpPr>
          <p:cNvPr id="7" name="Slide Number Placeholder 6">
            <a:extLst>
              <a:ext uri="{FF2B5EF4-FFF2-40B4-BE49-F238E27FC236}">
                <a16:creationId xmlns:a16="http://schemas.microsoft.com/office/drawing/2014/main" id="{C6DDC4F8-F5A6-137A-C82F-246C2131FA5B}"/>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220964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B664-FC6A-CEDC-4187-1FAC99628597}"/>
              </a:ext>
            </a:extLst>
          </p:cNvPr>
          <p:cNvSpPr>
            <a:spLocks noGrp="1"/>
          </p:cNvSpPr>
          <p:nvPr>
            <p:ph type="title"/>
          </p:nvPr>
        </p:nvSpPr>
        <p:spPr/>
        <p:txBody>
          <a:bodyPr/>
          <a:lstStyle/>
          <a:p>
            <a:r>
              <a:rPr lang="en-US" b="1">
                <a:latin typeface="Calibri"/>
                <a:cs typeface="Calibri Light"/>
              </a:rPr>
              <a:t>Appendix</a:t>
            </a:r>
            <a:endParaRPr lang="en-US" b="1">
              <a:latin typeface="Calibri"/>
              <a:cs typeface="Calibri"/>
            </a:endParaRPr>
          </a:p>
        </p:txBody>
      </p:sp>
      <p:sp>
        <p:nvSpPr>
          <p:cNvPr id="4" name="Slide Number Placeholder 3">
            <a:extLst>
              <a:ext uri="{FF2B5EF4-FFF2-40B4-BE49-F238E27FC236}">
                <a16:creationId xmlns:a16="http://schemas.microsoft.com/office/drawing/2014/main" id="{DC5904F8-7987-F116-8CE5-DE96B74E361F}"/>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311549196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5575-2DBC-44E9-8B2C-0A503F307E83}"/>
              </a:ext>
            </a:extLst>
          </p:cNvPr>
          <p:cNvSpPr>
            <a:spLocks noGrp="1"/>
          </p:cNvSpPr>
          <p:nvPr>
            <p:ph type="title"/>
          </p:nvPr>
        </p:nvSpPr>
        <p:spPr>
          <a:xfrm>
            <a:off x="769409" y="365125"/>
            <a:ext cx="10584391" cy="1113897"/>
          </a:xfrm>
        </p:spPr>
        <p:txBody>
          <a:bodyPr/>
          <a:lstStyle/>
          <a:p>
            <a:r>
              <a:rPr lang="en-US" b="1">
                <a:latin typeface="Calibri"/>
                <a:ea typeface="+mj-lt"/>
                <a:cs typeface="+mj-lt"/>
              </a:rPr>
              <a:t>Luganda high tone spans</a:t>
            </a:r>
          </a:p>
        </p:txBody>
      </p:sp>
      <p:pic>
        <p:nvPicPr>
          <p:cNvPr id="5" name="Picture 5">
            <a:extLst>
              <a:ext uri="{FF2B5EF4-FFF2-40B4-BE49-F238E27FC236}">
                <a16:creationId xmlns:a16="http://schemas.microsoft.com/office/drawing/2014/main" id="{305DCDC4-BB7E-4ED4-A679-6B0DA2A4D9E7}"/>
              </a:ext>
            </a:extLst>
          </p:cNvPr>
          <p:cNvPicPr>
            <a:picLocks noGrp="1" noChangeAspect="1"/>
          </p:cNvPicPr>
          <p:nvPr>
            <p:ph idx="1"/>
          </p:nvPr>
        </p:nvPicPr>
        <p:blipFill>
          <a:blip r:embed="rId3"/>
          <a:stretch>
            <a:fillRect/>
          </a:stretch>
        </p:blipFill>
        <p:spPr>
          <a:xfrm>
            <a:off x="985898" y="2292600"/>
            <a:ext cx="4948670" cy="3441889"/>
          </a:xfrm>
        </p:spPr>
      </p:pic>
      <p:sp>
        <p:nvSpPr>
          <p:cNvPr id="4" name="Slide Number Placeholder 3">
            <a:extLst>
              <a:ext uri="{FF2B5EF4-FFF2-40B4-BE49-F238E27FC236}">
                <a16:creationId xmlns:a16="http://schemas.microsoft.com/office/drawing/2014/main" id="{4988751F-823A-4EC1-8160-D123401084ED}"/>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6" name="Picture 6" descr="Graphical user interface&#10;&#10;Description automatically generated">
            <a:extLst>
              <a:ext uri="{FF2B5EF4-FFF2-40B4-BE49-F238E27FC236}">
                <a16:creationId xmlns:a16="http://schemas.microsoft.com/office/drawing/2014/main" id="{EFDDDE3B-5B04-4184-9B12-A8CC0FA96FFF}"/>
              </a:ext>
            </a:extLst>
          </p:cNvPr>
          <p:cNvPicPr>
            <a:picLocks noChangeAspect="1"/>
          </p:cNvPicPr>
          <p:nvPr/>
        </p:nvPicPr>
        <p:blipFill>
          <a:blip r:embed="rId4"/>
          <a:stretch>
            <a:fillRect/>
          </a:stretch>
        </p:blipFill>
        <p:spPr>
          <a:xfrm>
            <a:off x="6827596" y="2282710"/>
            <a:ext cx="4790979" cy="3439833"/>
          </a:xfrm>
          <a:prstGeom prst="rect">
            <a:avLst/>
          </a:prstGeom>
        </p:spPr>
      </p:pic>
      <p:sp>
        <p:nvSpPr>
          <p:cNvPr id="7" name="Arrow: Left-Right 6">
            <a:extLst>
              <a:ext uri="{FF2B5EF4-FFF2-40B4-BE49-F238E27FC236}">
                <a16:creationId xmlns:a16="http://schemas.microsoft.com/office/drawing/2014/main" id="{1D362BAB-52E0-45EB-8773-2B863F05A995}"/>
              </a:ext>
            </a:extLst>
          </p:cNvPr>
          <p:cNvSpPr/>
          <p:nvPr/>
        </p:nvSpPr>
        <p:spPr>
          <a:xfrm>
            <a:off x="2313885" y="3951570"/>
            <a:ext cx="1756834" cy="254481"/>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cs typeface="Calibri"/>
            </a:endParaRPr>
          </a:p>
        </p:txBody>
      </p:sp>
      <p:sp>
        <p:nvSpPr>
          <p:cNvPr id="8" name="TextBox 7">
            <a:extLst>
              <a:ext uri="{FF2B5EF4-FFF2-40B4-BE49-F238E27FC236}">
                <a16:creationId xmlns:a16="http://schemas.microsoft.com/office/drawing/2014/main" id="{99142313-D682-4CBA-A43A-66F2EAD7E30B}"/>
              </a:ext>
            </a:extLst>
          </p:cNvPr>
          <p:cNvSpPr txBox="1"/>
          <p:nvPr/>
        </p:nvSpPr>
        <p:spPr>
          <a:xfrm>
            <a:off x="2665461" y="332691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2"/>
                </a:solidFill>
                <a:cs typeface="Calibri"/>
              </a:rPr>
              <a:t>H plateau</a:t>
            </a:r>
          </a:p>
        </p:txBody>
      </p:sp>
      <p:sp>
        <p:nvSpPr>
          <p:cNvPr id="9" name="TextBox 8">
            <a:extLst>
              <a:ext uri="{FF2B5EF4-FFF2-40B4-BE49-F238E27FC236}">
                <a16:creationId xmlns:a16="http://schemas.microsoft.com/office/drawing/2014/main" id="{5B0112A7-063D-4774-8571-DBD815BFA7F0}"/>
              </a:ext>
            </a:extLst>
          </p:cNvPr>
          <p:cNvSpPr txBox="1"/>
          <p:nvPr/>
        </p:nvSpPr>
        <p:spPr>
          <a:xfrm>
            <a:off x="4033598" y="3768533"/>
            <a:ext cx="647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accent2"/>
                </a:solidFill>
              </a:rPr>
              <a:t>H</a:t>
            </a:r>
            <a:endParaRPr lang="en-US" sz="3200" b="1">
              <a:solidFill>
                <a:schemeClr val="accent2"/>
              </a:solidFill>
              <a:cs typeface="Calibri"/>
            </a:endParaRPr>
          </a:p>
        </p:txBody>
      </p:sp>
      <p:sp>
        <p:nvSpPr>
          <p:cNvPr id="10" name="TextBox 9">
            <a:extLst>
              <a:ext uri="{FF2B5EF4-FFF2-40B4-BE49-F238E27FC236}">
                <a16:creationId xmlns:a16="http://schemas.microsoft.com/office/drawing/2014/main" id="{15E1E961-6EC5-451A-BF9C-3F9104699534}"/>
              </a:ext>
            </a:extLst>
          </p:cNvPr>
          <p:cNvSpPr txBox="1"/>
          <p:nvPr/>
        </p:nvSpPr>
        <p:spPr>
          <a:xfrm>
            <a:off x="8170237" y="3835399"/>
            <a:ext cx="647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accent2"/>
                </a:solidFill>
              </a:rPr>
              <a:t>H</a:t>
            </a:r>
            <a:endParaRPr lang="en-US" sz="3200" b="1">
              <a:solidFill>
                <a:schemeClr val="accent2"/>
              </a:solidFill>
              <a:cs typeface="Calibri"/>
            </a:endParaRPr>
          </a:p>
        </p:txBody>
      </p:sp>
      <p:sp>
        <p:nvSpPr>
          <p:cNvPr id="11" name="TextBox 10">
            <a:extLst>
              <a:ext uri="{FF2B5EF4-FFF2-40B4-BE49-F238E27FC236}">
                <a16:creationId xmlns:a16="http://schemas.microsoft.com/office/drawing/2014/main" id="{2FC4052E-1453-4A6B-A2C7-AF50B6C4CFB5}"/>
              </a:ext>
            </a:extLst>
          </p:cNvPr>
          <p:cNvSpPr txBox="1"/>
          <p:nvPr/>
        </p:nvSpPr>
        <p:spPr>
          <a:xfrm>
            <a:off x="9964111" y="3783443"/>
            <a:ext cx="647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accent2"/>
                </a:solidFill>
              </a:rPr>
              <a:t>H</a:t>
            </a:r>
            <a:endParaRPr lang="en-US" sz="3200" b="1">
              <a:solidFill>
                <a:schemeClr val="accent2"/>
              </a:solidFill>
              <a:cs typeface="Calibri"/>
            </a:endParaRPr>
          </a:p>
        </p:txBody>
      </p:sp>
      <p:sp>
        <p:nvSpPr>
          <p:cNvPr id="12" name="Arrow: Left-Right 11">
            <a:extLst>
              <a:ext uri="{FF2B5EF4-FFF2-40B4-BE49-F238E27FC236}">
                <a16:creationId xmlns:a16="http://schemas.microsoft.com/office/drawing/2014/main" id="{A7D56FBA-321D-4CEB-9411-F553C9686971}"/>
              </a:ext>
            </a:extLst>
          </p:cNvPr>
          <p:cNvSpPr/>
          <p:nvPr/>
        </p:nvSpPr>
        <p:spPr>
          <a:xfrm>
            <a:off x="8554203" y="4013625"/>
            <a:ext cx="1470120" cy="233314"/>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cs typeface="Calibri"/>
            </a:endParaRPr>
          </a:p>
        </p:txBody>
      </p:sp>
      <p:sp>
        <p:nvSpPr>
          <p:cNvPr id="13" name="TextBox 12">
            <a:extLst>
              <a:ext uri="{FF2B5EF4-FFF2-40B4-BE49-F238E27FC236}">
                <a16:creationId xmlns:a16="http://schemas.microsoft.com/office/drawing/2014/main" id="{31D9E764-7593-454C-85EF-0260D841EB33}"/>
              </a:ext>
            </a:extLst>
          </p:cNvPr>
          <p:cNvSpPr txBox="1"/>
          <p:nvPr/>
        </p:nvSpPr>
        <p:spPr>
          <a:xfrm>
            <a:off x="8553160" y="332595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2"/>
                </a:solidFill>
                <a:cs typeface="Calibri"/>
              </a:rPr>
              <a:t>H plateau</a:t>
            </a:r>
          </a:p>
        </p:txBody>
      </p:sp>
      <p:sp>
        <p:nvSpPr>
          <p:cNvPr id="15" name="TextBox 14">
            <a:extLst>
              <a:ext uri="{FF2B5EF4-FFF2-40B4-BE49-F238E27FC236}">
                <a16:creationId xmlns:a16="http://schemas.microsoft.com/office/drawing/2014/main" id="{54376AE3-4135-40AB-8181-815DC546A54B}"/>
              </a:ext>
            </a:extLst>
          </p:cNvPr>
          <p:cNvSpPr txBox="1"/>
          <p:nvPr/>
        </p:nvSpPr>
        <p:spPr>
          <a:xfrm>
            <a:off x="769737" y="5842973"/>
            <a:ext cx="53278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a:t>
            </a:r>
            <a:r>
              <a:rPr lang="en-US" sz="2400" err="1">
                <a:ea typeface="+mn-lt"/>
                <a:cs typeface="+mn-lt"/>
              </a:rPr>
              <a:t>òmùla</a:t>
            </a:r>
            <a:r>
              <a:rPr lang="en-US" sz="2400">
                <a:ea typeface="+mn-lt"/>
                <a:cs typeface="+mn-lt"/>
              </a:rPr>
              <a:t>̀ː</a:t>
            </a:r>
            <a:r>
              <a:rPr lang="en-US" sz="2400" err="1">
                <a:ea typeface="+mn-lt"/>
                <a:cs typeface="+mn-lt"/>
              </a:rPr>
              <a:t>ŋɡìɾa</a:t>
            </a:r>
            <a:r>
              <a:rPr lang="en-US" sz="2400">
                <a:ea typeface="+mn-lt"/>
                <a:cs typeface="+mn-lt"/>
              </a:rPr>
              <a:t>̀ː</a:t>
            </a:r>
            <a:r>
              <a:rPr lang="en-US" sz="2400" b="1" err="1">
                <a:ea typeface="+mn-lt"/>
                <a:cs typeface="+mn-lt"/>
              </a:rPr>
              <a:t>máɲo</a:t>
            </a:r>
            <a:r>
              <a:rPr lang="en-US" sz="2400">
                <a:ea typeface="+mn-lt"/>
                <a:cs typeface="+mn-lt"/>
              </a:rPr>
              <a:t>́ː</a:t>
            </a:r>
            <a:r>
              <a:rPr lang="en-US" sz="2400" b="1" err="1">
                <a:ea typeface="+mn-lt"/>
                <a:cs typeface="+mn-lt"/>
              </a:rPr>
              <a:t>múlá</a:t>
            </a:r>
            <a:r>
              <a:rPr lang="en-US" sz="2400" err="1">
                <a:ea typeface="+mn-lt"/>
                <a:cs typeface="+mn-lt"/>
              </a:rPr>
              <a:t>lwo</a:t>
            </a:r>
            <a:r>
              <a:rPr lang="en-US" sz="2400">
                <a:ea typeface="+mn-lt"/>
                <a:cs typeface="+mn-lt"/>
              </a:rPr>
              <a:t>̀ːnò] </a:t>
            </a:r>
          </a:p>
          <a:p>
            <a:r>
              <a:rPr lang="en-US" sz="2400">
                <a:ea typeface="+mn-lt"/>
                <a:cs typeface="+mn-lt"/>
              </a:rPr>
              <a:t>“The prince recognizes this mad person.”</a:t>
            </a:r>
            <a:endParaRPr lang="en-US" sz="2400">
              <a:cs typeface="Calibri"/>
            </a:endParaRPr>
          </a:p>
        </p:txBody>
      </p:sp>
      <p:sp>
        <p:nvSpPr>
          <p:cNvPr id="19" name="TextBox 18">
            <a:extLst>
              <a:ext uri="{FF2B5EF4-FFF2-40B4-BE49-F238E27FC236}">
                <a16:creationId xmlns:a16="http://schemas.microsoft.com/office/drawing/2014/main" id="{1347F530-060B-4343-B3CA-EAEA02A1E2C0}"/>
              </a:ext>
            </a:extLst>
          </p:cNvPr>
          <p:cNvSpPr txBox="1"/>
          <p:nvPr/>
        </p:nvSpPr>
        <p:spPr>
          <a:xfrm>
            <a:off x="6723688" y="5841851"/>
            <a:ext cx="428950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a:t>
            </a:r>
            <a:r>
              <a:rPr lang="en-US" sz="2400" err="1">
                <a:ea typeface="+mn-lt"/>
                <a:cs typeface="+mn-lt"/>
              </a:rPr>
              <a:t>òmùle</a:t>
            </a:r>
            <a:r>
              <a:rPr lang="en-US" sz="2400">
                <a:ea typeface="+mn-lt"/>
                <a:cs typeface="+mn-lt"/>
              </a:rPr>
              <a:t>̀ː</a:t>
            </a:r>
            <a:r>
              <a:rPr lang="en-US" sz="2400" err="1">
                <a:ea typeface="+mn-lt"/>
                <a:cs typeface="+mn-lt"/>
              </a:rPr>
              <a:t>nzìjà</a:t>
            </a:r>
            <a:r>
              <a:rPr lang="en-US" sz="2400" b="1" err="1">
                <a:ea typeface="+mn-lt"/>
                <a:cs typeface="+mn-lt"/>
              </a:rPr>
              <a:t>lúmánːáwó</a:t>
            </a:r>
            <a:r>
              <a:rPr lang="en-US" sz="2400" err="1">
                <a:ea typeface="+mn-lt"/>
                <a:cs typeface="+mn-lt"/>
              </a:rPr>
              <a:t>lòvu</a:t>
            </a:r>
            <a:r>
              <a:rPr lang="en-US" sz="2400">
                <a:ea typeface="+mn-lt"/>
                <a:cs typeface="+mn-lt"/>
              </a:rPr>
              <a:t>̀] </a:t>
            </a:r>
          </a:p>
          <a:p>
            <a:r>
              <a:rPr lang="en-US" sz="2400">
                <a:ea typeface="+mn-lt"/>
                <a:cs typeface="+mn-lt"/>
              </a:rPr>
              <a:t>“The boy bit the chameleon.”</a:t>
            </a:r>
            <a:endParaRPr lang="en-US" sz="2400"/>
          </a:p>
          <a:p>
            <a:endParaRPr lang="en-US">
              <a:cs typeface="Calibri"/>
            </a:endParaRPr>
          </a:p>
        </p:txBody>
      </p:sp>
      <p:sp>
        <p:nvSpPr>
          <p:cNvPr id="26" name="TextBox 25">
            <a:extLst>
              <a:ext uri="{FF2B5EF4-FFF2-40B4-BE49-F238E27FC236}">
                <a16:creationId xmlns:a16="http://schemas.microsoft.com/office/drawing/2014/main" id="{AF6324F5-7BF9-4E90-BDB8-39FF6C3E566D}"/>
              </a:ext>
            </a:extLst>
          </p:cNvPr>
          <p:cNvSpPr txBox="1"/>
          <p:nvPr/>
        </p:nvSpPr>
        <p:spPr>
          <a:xfrm>
            <a:off x="8610600" y="1565111"/>
            <a:ext cx="31151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from Myers et al. 2018</a:t>
            </a:r>
          </a:p>
        </p:txBody>
      </p:sp>
      <p:sp>
        <p:nvSpPr>
          <p:cNvPr id="29" name="TextBox 28">
            <a:extLst>
              <a:ext uri="{FF2B5EF4-FFF2-40B4-BE49-F238E27FC236}">
                <a16:creationId xmlns:a16="http://schemas.microsoft.com/office/drawing/2014/main" id="{DE2FFB01-9000-49AB-B93C-EFA1BE1BB50B}"/>
              </a:ext>
            </a:extLst>
          </p:cNvPr>
          <p:cNvSpPr txBox="1"/>
          <p:nvPr/>
        </p:nvSpPr>
        <p:spPr>
          <a:xfrm>
            <a:off x="577657" y="1304540"/>
            <a:ext cx="86110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Do we see a difference in the plateau shape?</a:t>
            </a:r>
            <a:endParaRPr lang="en-US"/>
          </a:p>
        </p:txBody>
      </p:sp>
      <p:sp>
        <p:nvSpPr>
          <p:cNvPr id="16" name="TextBox 15">
            <a:extLst>
              <a:ext uri="{FF2B5EF4-FFF2-40B4-BE49-F238E27FC236}">
                <a16:creationId xmlns:a16="http://schemas.microsoft.com/office/drawing/2014/main" id="{A75C7C87-5355-044C-B7A2-D1C93FB27CF0}"/>
              </a:ext>
            </a:extLst>
          </p:cNvPr>
          <p:cNvSpPr txBox="1"/>
          <p:nvPr/>
        </p:nvSpPr>
        <p:spPr>
          <a:xfrm>
            <a:off x="8755071" y="4250530"/>
            <a:ext cx="974096" cy="769441"/>
          </a:xfrm>
          <a:prstGeom prst="rect">
            <a:avLst/>
          </a:prstGeom>
          <a:noFill/>
        </p:spPr>
        <p:txBody>
          <a:bodyPr wrap="square" rtlCol="0">
            <a:spAutoFit/>
          </a:bodyPr>
          <a:lstStyle/>
          <a:p>
            <a:r>
              <a:rPr kumimoji="1" lang="en-US" altLang="ko-Kore-US" sz="4400"/>
              <a:t>Sag</a:t>
            </a:r>
            <a:endParaRPr kumimoji="1" lang="ko-Kore-US" altLang="en-US"/>
          </a:p>
        </p:txBody>
      </p:sp>
      <p:sp>
        <p:nvSpPr>
          <p:cNvPr id="20" name="TextBox 19">
            <a:extLst>
              <a:ext uri="{FF2B5EF4-FFF2-40B4-BE49-F238E27FC236}">
                <a16:creationId xmlns:a16="http://schemas.microsoft.com/office/drawing/2014/main" id="{CBD1269F-E11E-7E4C-923F-E541DA8C1176}"/>
              </a:ext>
            </a:extLst>
          </p:cNvPr>
          <p:cNvSpPr txBox="1"/>
          <p:nvPr/>
        </p:nvSpPr>
        <p:spPr>
          <a:xfrm>
            <a:off x="2235016" y="4250728"/>
            <a:ext cx="2448581" cy="769441"/>
          </a:xfrm>
          <a:prstGeom prst="rect">
            <a:avLst/>
          </a:prstGeom>
          <a:noFill/>
        </p:spPr>
        <p:txBody>
          <a:bodyPr wrap="square" rtlCol="0">
            <a:spAutoFit/>
          </a:bodyPr>
          <a:lstStyle/>
          <a:p>
            <a:r>
              <a:rPr kumimoji="1" lang="en-US" altLang="ko-Kore-US" sz="4400"/>
              <a:t>Less sag</a:t>
            </a:r>
            <a:endParaRPr kumimoji="1" lang="ko-Kore-US" altLang="en-US"/>
          </a:p>
        </p:txBody>
      </p:sp>
      <p:sp>
        <p:nvSpPr>
          <p:cNvPr id="17" name="TextBox 16">
            <a:extLst>
              <a:ext uri="{FF2B5EF4-FFF2-40B4-BE49-F238E27FC236}">
                <a16:creationId xmlns:a16="http://schemas.microsoft.com/office/drawing/2014/main" id="{45310C37-D5C7-1DE6-B95F-C490CE2F30DA}"/>
              </a:ext>
            </a:extLst>
          </p:cNvPr>
          <p:cNvSpPr txBox="1"/>
          <p:nvPr/>
        </p:nvSpPr>
        <p:spPr>
          <a:xfrm>
            <a:off x="985598" y="1701897"/>
            <a:ext cx="647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accent2"/>
                </a:solidFill>
              </a:rPr>
              <a:t>LH</a:t>
            </a:r>
            <a:endParaRPr lang="en-US" sz="3200" b="1">
              <a:solidFill>
                <a:schemeClr val="accent2"/>
              </a:solidFill>
              <a:cs typeface="Calibri"/>
            </a:endParaRPr>
          </a:p>
        </p:txBody>
      </p:sp>
      <p:sp>
        <p:nvSpPr>
          <p:cNvPr id="18" name="TextBox 17">
            <a:extLst>
              <a:ext uri="{FF2B5EF4-FFF2-40B4-BE49-F238E27FC236}">
                <a16:creationId xmlns:a16="http://schemas.microsoft.com/office/drawing/2014/main" id="{6C20267B-43B2-3DE2-4D3D-8202F33469BC}"/>
              </a:ext>
            </a:extLst>
          </p:cNvPr>
          <p:cNvSpPr txBox="1"/>
          <p:nvPr/>
        </p:nvSpPr>
        <p:spPr>
          <a:xfrm>
            <a:off x="6827597" y="1707670"/>
            <a:ext cx="7285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accent2"/>
                </a:solidFill>
              </a:rPr>
              <a:t>HH</a:t>
            </a:r>
            <a:endParaRPr lang="en-US" sz="3200" b="1">
              <a:solidFill>
                <a:schemeClr val="accent2"/>
              </a:solidFill>
              <a:cs typeface="Calibri"/>
            </a:endParaRPr>
          </a:p>
        </p:txBody>
      </p:sp>
    </p:spTree>
    <p:extLst>
      <p:ext uri="{BB962C8B-B14F-4D97-AF65-F5344CB8AC3E}">
        <p14:creationId xmlns:p14="http://schemas.microsoft.com/office/powerpoint/2010/main" val="22008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B58A-89CF-9A5A-3DEC-9356C55C7A8F}"/>
              </a:ext>
            </a:extLst>
          </p:cNvPr>
          <p:cNvSpPr>
            <a:spLocks noGrp="1"/>
          </p:cNvSpPr>
          <p:nvPr>
            <p:ph type="title"/>
          </p:nvPr>
        </p:nvSpPr>
        <p:spPr>
          <a:xfrm>
            <a:off x="838200" y="136525"/>
            <a:ext cx="10515600" cy="1325563"/>
          </a:xfrm>
        </p:spPr>
        <p:txBody>
          <a:bodyPr/>
          <a:lstStyle/>
          <a:p>
            <a:r>
              <a:rPr lang="en-US" b="1">
                <a:latin typeface="+mn-lt"/>
                <a:cs typeface="Calibri Light"/>
              </a:rPr>
              <a:t>FPCA: HH significantly </a:t>
            </a:r>
            <a:r>
              <a:rPr lang="en-US" b="1" err="1">
                <a:latin typeface="+mn-lt"/>
                <a:cs typeface="Calibri Light"/>
              </a:rPr>
              <a:t>saggier</a:t>
            </a:r>
            <a:r>
              <a:rPr lang="en-US" b="1">
                <a:latin typeface="+mn-lt"/>
                <a:cs typeface="Calibri Light"/>
              </a:rPr>
              <a:t> than LH for all normalizations</a:t>
            </a:r>
            <a:endParaRPr lang="en-US" b="1">
              <a:latin typeface="+mn-lt"/>
            </a:endParaRPr>
          </a:p>
        </p:txBody>
      </p:sp>
      <p:sp>
        <p:nvSpPr>
          <p:cNvPr id="4" name="Slide Number Placeholder 3">
            <a:extLst>
              <a:ext uri="{FF2B5EF4-FFF2-40B4-BE49-F238E27FC236}">
                <a16:creationId xmlns:a16="http://schemas.microsoft.com/office/drawing/2014/main" id="{BC059B9D-E010-E044-7A99-68AEA2459E72}"/>
              </a:ext>
            </a:extLst>
          </p:cNvPr>
          <p:cNvSpPr>
            <a:spLocks noGrp="1"/>
          </p:cNvSpPr>
          <p:nvPr>
            <p:ph type="sldNum" sz="quarter" idx="12"/>
          </p:nvPr>
        </p:nvSpPr>
        <p:spPr/>
        <p:txBody>
          <a:bodyPr/>
          <a:lstStyle/>
          <a:p>
            <a:fld id="{330EA680-D336-4FF7-8B7A-9848BB0A1C32}" type="slidenum">
              <a:rPr lang="en-US" smtClean="0"/>
              <a:t>30</a:t>
            </a:fld>
            <a:endParaRPr lang="en-US"/>
          </a:p>
        </p:txBody>
      </p:sp>
      <p:pic>
        <p:nvPicPr>
          <p:cNvPr id="8" name="Picture 7" descr="A graph with a line and a line&#10;&#10;Description automatically generated with medium confidence">
            <a:extLst>
              <a:ext uri="{FF2B5EF4-FFF2-40B4-BE49-F238E27FC236}">
                <a16:creationId xmlns:a16="http://schemas.microsoft.com/office/drawing/2014/main" id="{86449201-6C44-5B81-A3A4-EBFF96DB4A16}"/>
              </a:ext>
            </a:extLst>
          </p:cNvPr>
          <p:cNvPicPr>
            <a:picLocks noChangeAspect="1"/>
          </p:cNvPicPr>
          <p:nvPr/>
        </p:nvPicPr>
        <p:blipFill rotWithShape="1">
          <a:blip r:embed="rId2">
            <a:extLst>
              <a:ext uri="{28A0092B-C50C-407E-A947-70E740481C1C}">
                <a14:useLocalDpi xmlns:a14="http://schemas.microsoft.com/office/drawing/2010/main" val="0"/>
              </a:ext>
            </a:extLst>
          </a:blip>
          <a:srcRect l="28002" r="27879"/>
          <a:stretch/>
        </p:blipFill>
        <p:spPr>
          <a:xfrm>
            <a:off x="4263786" y="1423647"/>
            <a:ext cx="2976563" cy="4819196"/>
          </a:xfrm>
          <a:prstGeom prst="rect">
            <a:avLst/>
          </a:prstGeom>
        </p:spPr>
      </p:pic>
      <p:sp>
        <p:nvSpPr>
          <p:cNvPr id="14" name="TextBox 13">
            <a:extLst>
              <a:ext uri="{FF2B5EF4-FFF2-40B4-BE49-F238E27FC236}">
                <a16:creationId xmlns:a16="http://schemas.microsoft.com/office/drawing/2014/main" id="{49252A2E-C4A2-8838-65D6-1802230E6371}"/>
              </a:ext>
            </a:extLst>
          </p:cNvPr>
          <p:cNvSpPr txBox="1"/>
          <p:nvPr/>
        </p:nvSpPr>
        <p:spPr>
          <a:xfrm>
            <a:off x="8315485" y="6375161"/>
            <a:ext cx="2850357" cy="369332"/>
          </a:xfrm>
          <a:prstGeom prst="rect">
            <a:avLst/>
          </a:prstGeom>
          <a:noFill/>
        </p:spPr>
        <p:txBody>
          <a:bodyPr wrap="square">
            <a:spAutoFit/>
          </a:bodyPr>
          <a:lstStyle/>
          <a:p>
            <a:r>
              <a:rPr lang="en-US" sz="1800" b="1">
                <a:cs typeface="Calibri"/>
              </a:rPr>
              <a:t>By-speaker z-score (Hz)</a:t>
            </a:r>
          </a:p>
        </p:txBody>
      </p:sp>
      <p:pic>
        <p:nvPicPr>
          <p:cNvPr id="18" name="Picture 17" descr="A graph with a line and a line&#10;&#10;Description automatically generated with medium confidence">
            <a:extLst>
              <a:ext uri="{FF2B5EF4-FFF2-40B4-BE49-F238E27FC236}">
                <a16:creationId xmlns:a16="http://schemas.microsoft.com/office/drawing/2014/main" id="{2D1278B6-79B4-FE21-1FC8-03E3E620164C}"/>
              </a:ext>
            </a:extLst>
          </p:cNvPr>
          <p:cNvPicPr>
            <a:picLocks noChangeAspect="1"/>
          </p:cNvPicPr>
          <p:nvPr/>
        </p:nvPicPr>
        <p:blipFill rotWithShape="1">
          <a:blip r:embed="rId3">
            <a:extLst>
              <a:ext uri="{28A0092B-C50C-407E-A947-70E740481C1C}">
                <a14:useLocalDpi xmlns:a14="http://schemas.microsoft.com/office/drawing/2010/main" val="0"/>
              </a:ext>
            </a:extLst>
          </a:blip>
          <a:srcRect l="28676" r="27206"/>
          <a:stretch/>
        </p:blipFill>
        <p:spPr>
          <a:xfrm>
            <a:off x="7914277" y="1423647"/>
            <a:ext cx="2976563" cy="4819196"/>
          </a:xfrm>
          <a:prstGeom prst="rect">
            <a:avLst/>
          </a:prstGeom>
        </p:spPr>
      </p:pic>
      <p:sp>
        <p:nvSpPr>
          <p:cNvPr id="19" name="TextBox 18">
            <a:extLst>
              <a:ext uri="{FF2B5EF4-FFF2-40B4-BE49-F238E27FC236}">
                <a16:creationId xmlns:a16="http://schemas.microsoft.com/office/drawing/2014/main" id="{A119BC91-191C-1D95-E79D-F7E57C57EC77}"/>
              </a:ext>
            </a:extLst>
          </p:cNvPr>
          <p:cNvSpPr txBox="1"/>
          <p:nvPr/>
        </p:nvSpPr>
        <p:spPr>
          <a:xfrm>
            <a:off x="5002473" y="6375161"/>
            <a:ext cx="2850357" cy="369332"/>
          </a:xfrm>
          <a:prstGeom prst="rect">
            <a:avLst/>
          </a:prstGeom>
          <a:noFill/>
        </p:spPr>
        <p:txBody>
          <a:bodyPr wrap="square">
            <a:spAutoFit/>
          </a:bodyPr>
          <a:lstStyle/>
          <a:p>
            <a:r>
              <a:rPr lang="en-US" sz="1800" b="1">
                <a:cs typeface="Calibri"/>
              </a:rPr>
              <a:t>By-speaker centered (</a:t>
            </a:r>
            <a:r>
              <a:rPr lang="en-US" sz="1800" b="1" err="1">
                <a:cs typeface="Calibri"/>
              </a:rPr>
              <a:t>st</a:t>
            </a:r>
            <a:r>
              <a:rPr lang="en-US" sz="1800" b="1">
                <a:cs typeface="Calibri"/>
              </a:rPr>
              <a:t>)</a:t>
            </a:r>
          </a:p>
        </p:txBody>
      </p:sp>
      <p:pic>
        <p:nvPicPr>
          <p:cNvPr id="20" name="Picture 19">
            <a:extLst>
              <a:ext uri="{FF2B5EF4-FFF2-40B4-BE49-F238E27FC236}">
                <a16:creationId xmlns:a16="http://schemas.microsoft.com/office/drawing/2014/main" id="{9CA4F68C-32EF-D941-55B2-1C7091D1795B}"/>
              </a:ext>
            </a:extLst>
          </p:cNvPr>
          <p:cNvPicPr>
            <a:picLocks noChangeAspect="1"/>
          </p:cNvPicPr>
          <p:nvPr/>
        </p:nvPicPr>
        <p:blipFill rotWithShape="1">
          <a:blip r:embed="rId4">
            <a:extLst>
              <a:ext uri="{28A0092B-C50C-407E-A947-70E740481C1C}">
                <a14:useLocalDpi xmlns:a14="http://schemas.microsoft.com/office/drawing/2010/main" val="0"/>
              </a:ext>
            </a:extLst>
          </a:blip>
          <a:srcRect l="27145" r="26870"/>
          <a:stretch/>
        </p:blipFill>
        <p:spPr>
          <a:xfrm>
            <a:off x="1033067" y="1423647"/>
            <a:ext cx="3102597" cy="4819197"/>
          </a:xfrm>
          <a:prstGeom prst="rect">
            <a:avLst/>
          </a:prstGeom>
        </p:spPr>
      </p:pic>
      <p:sp>
        <p:nvSpPr>
          <p:cNvPr id="21" name="TextBox 20">
            <a:extLst>
              <a:ext uri="{FF2B5EF4-FFF2-40B4-BE49-F238E27FC236}">
                <a16:creationId xmlns:a16="http://schemas.microsoft.com/office/drawing/2014/main" id="{B1C193FB-17D8-F4CB-4FD0-44493437F4E4}"/>
              </a:ext>
            </a:extLst>
          </p:cNvPr>
          <p:cNvSpPr txBox="1"/>
          <p:nvPr/>
        </p:nvSpPr>
        <p:spPr>
          <a:xfrm>
            <a:off x="1812354" y="6375162"/>
            <a:ext cx="2850357" cy="369332"/>
          </a:xfrm>
          <a:prstGeom prst="rect">
            <a:avLst/>
          </a:prstGeom>
          <a:noFill/>
        </p:spPr>
        <p:txBody>
          <a:bodyPr wrap="square">
            <a:spAutoFit/>
          </a:bodyPr>
          <a:lstStyle/>
          <a:p>
            <a:r>
              <a:rPr lang="en-US" sz="1800" b="1">
                <a:cs typeface="Calibri"/>
              </a:rPr>
              <a:t>By-token centered (</a:t>
            </a:r>
            <a:r>
              <a:rPr lang="en-US" sz="1800" b="1" err="1">
                <a:cs typeface="Calibri"/>
              </a:rPr>
              <a:t>st</a:t>
            </a:r>
            <a:r>
              <a:rPr lang="en-US" sz="1800" b="1">
                <a:cs typeface="Calibri"/>
              </a:rPr>
              <a:t>)</a:t>
            </a:r>
          </a:p>
        </p:txBody>
      </p:sp>
    </p:spTree>
    <p:extLst>
      <p:ext uri="{BB962C8B-B14F-4D97-AF65-F5344CB8AC3E}">
        <p14:creationId xmlns:p14="http://schemas.microsoft.com/office/powerpoint/2010/main" val="76010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B58A-89CF-9A5A-3DEC-9356C55C7A8F}"/>
              </a:ext>
            </a:extLst>
          </p:cNvPr>
          <p:cNvSpPr>
            <a:spLocks noGrp="1"/>
          </p:cNvSpPr>
          <p:nvPr>
            <p:ph type="title"/>
          </p:nvPr>
        </p:nvSpPr>
        <p:spPr>
          <a:xfrm>
            <a:off x="838199" y="365125"/>
            <a:ext cx="11145795" cy="1325563"/>
          </a:xfrm>
        </p:spPr>
        <p:txBody>
          <a:bodyPr>
            <a:noAutofit/>
          </a:bodyPr>
          <a:lstStyle/>
          <a:p>
            <a:r>
              <a:rPr lang="en-US" sz="3600" b="1">
                <a:latin typeface="+mn-lt"/>
                <a:cs typeface="Calibri Light"/>
              </a:rPr>
              <a:t>FPCA: Difference in sag between HH and other span types </a:t>
            </a:r>
            <a:r>
              <a:rPr lang="en-US" sz="3600" b="1" i="1">
                <a:latin typeface="+mn-lt"/>
                <a:cs typeface="Calibri Light"/>
              </a:rPr>
              <a:t>decreases</a:t>
            </a:r>
            <a:r>
              <a:rPr lang="en-US" sz="3600" b="1">
                <a:latin typeface="+mn-lt"/>
                <a:cs typeface="Calibri Light"/>
              </a:rPr>
              <a:t> with longer durations (all normalizations)</a:t>
            </a:r>
            <a:endParaRPr lang="en-US" sz="3600" b="1">
              <a:latin typeface="+mn-lt"/>
            </a:endParaRPr>
          </a:p>
        </p:txBody>
      </p:sp>
      <p:sp>
        <p:nvSpPr>
          <p:cNvPr id="4" name="Slide Number Placeholder 3">
            <a:extLst>
              <a:ext uri="{FF2B5EF4-FFF2-40B4-BE49-F238E27FC236}">
                <a16:creationId xmlns:a16="http://schemas.microsoft.com/office/drawing/2014/main" id="{BC059B9D-E010-E044-7A99-68AEA2459E72}"/>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3" name="Picture 2" descr="A graph of different colored lines&#10;&#10;Description automatically generated">
            <a:extLst>
              <a:ext uri="{FF2B5EF4-FFF2-40B4-BE49-F238E27FC236}">
                <a16:creationId xmlns:a16="http://schemas.microsoft.com/office/drawing/2014/main" id="{82FC81DB-10BD-16A2-0130-3329AA2D1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924" y="2927827"/>
            <a:ext cx="4076700" cy="2822331"/>
          </a:xfrm>
          <a:prstGeom prst="rect">
            <a:avLst/>
          </a:prstGeom>
        </p:spPr>
      </p:pic>
      <p:sp>
        <p:nvSpPr>
          <p:cNvPr id="6" name="TextBox 5">
            <a:extLst>
              <a:ext uri="{FF2B5EF4-FFF2-40B4-BE49-F238E27FC236}">
                <a16:creationId xmlns:a16="http://schemas.microsoft.com/office/drawing/2014/main" id="{F03257F2-648B-5D41-BE62-BC505296DD1D}"/>
              </a:ext>
            </a:extLst>
          </p:cNvPr>
          <p:cNvSpPr txBox="1"/>
          <p:nvPr/>
        </p:nvSpPr>
        <p:spPr>
          <a:xfrm>
            <a:off x="4952933" y="5984991"/>
            <a:ext cx="2850357" cy="369332"/>
          </a:xfrm>
          <a:prstGeom prst="rect">
            <a:avLst/>
          </a:prstGeom>
          <a:noFill/>
        </p:spPr>
        <p:txBody>
          <a:bodyPr wrap="square">
            <a:spAutoFit/>
          </a:bodyPr>
          <a:lstStyle/>
          <a:p>
            <a:r>
              <a:rPr lang="en-US" sz="1800" b="1">
                <a:cs typeface="Calibri"/>
              </a:rPr>
              <a:t>By-speaker centered (</a:t>
            </a:r>
            <a:r>
              <a:rPr lang="en-US" sz="1800" b="1" err="1">
                <a:cs typeface="Calibri"/>
              </a:rPr>
              <a:t>st</a:t>
            </a:r>
            <a:r>
              <a:rPr lang="en-US" sz="1800" b="1">
                <a:cs typeface="Calibri"/>
              </a:rPr>
              <a:t>)</a:t>
            </a:r>
          </a:p>
        </p:txBody>
      </p:sp>
      <p:pic>
        <p:nvPicPr>
          <p:cNvPr id="7" name="Picture 6" descr="A graph of different colored lines&#10;&#10;Description automatically generated">
            <a:extLst>
              <a:ext uri="{FF2B5EF4-FFF2-40B4-BE49-F238E27FC236}">
                <a16:creationId xmlns:a16="http://schemas.microsoft.com/office/drawing/2014/main" id="{6139625E-768E-860D-515F-14AA2BF9F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624" y="1690688"/>
            <a:ext cx="4096885" cy="2836305"/>
          </a:xfrm>
          <a:prstGeom prst="rect">
            <a:avLst/>
          </a:prstGeom>
        </p:spPr>
      </p:pic>
      <p:sp>
        <p:nvSpPr>
          <p:cNvPr id="9" name="TextBox 8">
            <a:extLst>
              <a:ext uri="{FF2B5EF4-FFF2-40B4-BE49-F238E27FC236}">
                <a16:creationId xmlns:a16="http://schemas.microsoft.com/office/drawing/2014/main" id="{E634A39E-708E-F681-5341-67DB575D911E}"/>
              </a:ext>
            </a:extLst>
          </p:cNvPr>
          <p:cNvSpPr txBox="1"/>
          <p:nvPr/>
        </p:nvSpPr>
        <p:spPr>
          <a:xfrm>
            <a:off x="9133638" y="4702852"/>
            <a:ext cx="2850357" cy="923330"/>
          </a:xfrm>
          <a:prstGeom prst="rect">
            <a:avLst/>
          </a:prstGeom>
          <a:noFill/>
        </p:spPr>
        <p:txBody>
          <a:bodyPr wrap="square">
            <a:spAutoFit/>
          </a:bodyPr>
          <a:lstStyle/>
          <a:p>
            <a:r>
              <a:rPr lang="en-US" sz="1800" b="1">
                <a:cs typeface="Calibri"/>
              </a:rPr>
              <a:t>By-speaker z-score (Hz): duration interaction not significant for HH vs. LH</a:t>
            </a:r>
          </a:p>
        </p:txBody>
      </p:sp>
      <p:sp>
        <p:nvSpPr>
          <p:cNvPr id="12" name="TextBox 11">
            <a:extLst>
              <a:ext uri="{FF2B5EF4-FFF2-40B4-BE49-F238E27FC236}">
                <a16:creationId xmlns:a16="http://schemas.microsoft.com/office/drawing/2014/main" id="{D54CF7E7-2542-6828-D43B-7FF4FCE6DF09}"/>
              </a:ext>
            </a:extLst>
          </p:cNvPr>
          <p:cNvSpPr txBox="1"/>
          <p:nvPr/>
        </p:nvSpPr>
        <p:spPr>
          <a:xfrm>
            <a:off x="983567" y="4600250"/>
            <a:ext cx="2850357" cy="369332"/>
          </a:xfrm>
          <a:prstGeom prst="rect">
            <a:avLst/>
          </a:prstGeom>
          <a:noFill/>
        </p:spPr>
        <p:txBody>
          <a:bodyPr wrap="square">
            <a:spAutoFit/>
          </a:bodyPr>
          <a:lstStyle/>
          <a:p>
            <a:r>
              <a:rPr lang="en-US" sz="1800" b="1">
                <a:cs typeface="Calibri"/>
              </a:rPr>
              <a:t>By-token centered (</a:t>
            </a:r>
            <a:r>
              <a:rPr lang="en-US" sz="1800" b="1" err="1">
                <a:cs typeface="Calibri"/>
              </a:rPr>
              <a:t>st</a:t>
            </a:r>
            <a:r>
              <a:rPr lang="en-US" sz="1800" b="1">
                <a:cs typeface="Calibri"/>
              </a:rPr>
              <a:t>)</a:t>
            </a:r>
          </a:p>
        </p:txBody>
      </p:sp>
      <p:pic>
        <p:nvPicPr>
          <p:cNvPr id="14" name="Picture 13" descr="A graph of different colored lines&#10;&#10;Description automatically generated">
            <a:extLst>
              <a:ext uri="{FF2B5EF4-FFF2-40B4-BE49-F238E27FC236}">
                <a16:creationId xmlns:a16="http://schemas.microsoft.com/office/drawing/2014/main" id="{DBA0FF76-7C4E-594A-71D4-555B1EC53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94" y="1869239"/>
            <a:ext cx="3695830" cy="2558651"/>
          </a:xfrm>
          <a:prstGeom prst="rect">
            <a:avLst/>
          </a:prstGeom>
        </p:spPr>
      </p:pic>
    </p:spTree>
    <p:extLst>
      <p:ext uri="{BB962C8B-B14F-4D97-AF65-F5344CB8AC3E}">
        <p14:creationId xmlns:p14="http://schemas.microsoft.com/office/powerpoint/2010/main" val="349600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B58A-89CF-9A5A-3DEC-9356C55C7A8F}"/>
              </a:ext>
            </a:extLst>
          </p:cNvPr>
          <p:cNvSpPr>
            <a:spLocks noGrp="1"/>
          </p:cNvSpPr>
          <p:nvPr>
            <p:ph type="title"/>
          </p:nvPr>
        </p:nvSpPr>
        <p:spPr>
          <a:xfrm>
            <a:off x="838199" y="365125"/>
            <a:ext cx="11145795" cy="1325563"/>
          </a:xfrm>
        </p:spPr>
        <p:txBody>
          <a:bodyPr>
            <a:noAutofit/>
          </a:bodyPr>
          <a:lstStyle/>
          <a:p>
            <a:r>
              <a:rPr lang="en-US" sz="3600" b="1">
                <a:latin typeface="+mn-lt"/>
                <a:cs typeface="Calibri Light"/>
              </a:rPr>
              <a:t>FPCA model specification: </a:t>
            </a:r>
            <a:br>
              <a:rPr lang="en-US" sz="3600" b="1">
                <a:latin typeface="+mn-lt"/>
                <a:cs typeface="Calibri Light"/>
              </a:rPr>
            </a:br>
            <a:r>
              <a:rPr lang="en-US" sz="3600" b="1">
                <a:latin typeface="+mn-lt"/>
                <a:cs typeface="Calibri Light"/>
              </a:rPr>
              <a:t>sag PC component weight as dependent variable</a:t>
            </a:r>
            <a:endParaRPr lang="en-US" sz="3600" b="1">
              <a:latin typeface="+mn-lt"/>
            </a:endParaRPr>
          </a:p>
        </p:txBody>
      </p:sp>
      <p:sp>
        <p:nvSpPr>
          <p:cNvPr id="4" name="Slide Number Placeholder 3">
            <a:extLst>
              <a:ext uri="{FF2B5EF4-FFF2-40B4-BE49-F238E27FC236}">
                <a16:creationId xmlns:a16="http://schemas.microsoft.com/office/drawing/2014/main" id="{BC059B9D-E010-E044-7A99-68AEA2459E72}"/>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8" name="TextBox 7">
            <a:extLst>
              <a:ext uri="{FF2B5EF4-FFF2-40B4-BE49-F238E27FC236}">
                <a16:creationId xmlns:a16="http://schemas.microsoft.com/office/drawing/2014/main" id="{85BF8532-7F5B-7326-F300-9EB50189D97D}"/>
              </a:ext>
            </a:extLst>
          </p:cNvPr>
          <p:cNvSpPr txBox="1"/>
          <p:nvPr/>
        </p:nvSpPr>
        <p:spPr>
          <a:xfrm>
            <a:off x="740229" y="2366113"/>
            <a:ext cx="11243765" cy="1754326"/>
          </a:xfrm>
          <a:prstGeom prst="rect">
            <a:avLst/>
          </a:prstGeom>
          <a:noFill/>
        </p:spPr>
        <p:txBody>
          <a:bodyPr wrap="square">
            <a:spAutoFit/>
          </a:bodyPr>
          <a:lstStyle/>
          <a:p>
            <a:r>
              <a:rPr lang="en-US" sz="3600" err="1">
                <a:latin typeface="Courier New" panose="02070309020205020404" pitchFamily="49" charset="0"/>
                <a:cs typeface="Courier New" panose="02070309020205020404" pitchFamily="49" charset="0"/>
              </a:rPr>
              <a:t>pc.sag.weight</a:t>
            </a:r>
            <a:r>
              <a:rPr lang="en-US" sz="3600">
                <a:latin typeface="Courier New" panose="02070309020205020404" pitchFamily="49" charset="0"/>
                <a:cs typeface="Courier New" panose="02070309020205020404" pitchFamily="49" charset="0"/>
              </a:rPr>
              <a:t> ~ span * duration</a:t>
            </a:r>
          </a:p>
          <a:p>
            <a:r>
              <a:rPr lang="en-US" sz="3600">
                <a:latin typeface="Courier New" panose="02070309020205020404" pitchFamily="49" charset="0"/>
                <a:cs typeface="Courier New" panose="02070309020205020404" pitchFamily="49" charset="0"/>
              </a:rPr>
              <a:t>					+ (1|speaker) 			</a:t>
            </a:r>
          </a:p>
          <a:p>
            <a:r>
              <a:rPr lang="en-US" sz="3600">
                <a:latin typeface="Courier New" panose="02070309020205020404" pitchFamily="49" charset="0"/>
                <a:cs typeface="Courier New" panose="02070309020205020404" pitchFamily="49" charset="0"/>
              </a:rPr>
              <a:t>					+ (1|item)</a:t>
            </a:r>
          </a:p>
        </p:txBody>
      </p:sp>
    </p:spTree>
    <p:extLst>
      <p:ext uri="{BB962C8B-B14F-4D97-AF65-F5344CB8AC3E}">
        <p14:creationId xmlns:p14="http://schemas.microsoft.com/office/powerpoint/2010/main" val="695347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B58A-89CF-9A5A-3DEC-9356C55C7A8F}"/>
              </a:ext>
            </a:extLst>
          </p:cNvPr>
          <p:cNvSpPr>
            <a:spLocks noGrp="1"/>
          </p:cNvSpPr>
          <p:nvPr>
            <p:ph type="title"/>
          </p:nvPr>
        </p:nvSpPr>
        <p:spPr>
          <a:xfrm>
            <a:off x="838199" y="365125"/>
            <a:ext cx="11145795" cy="1325563"/>
          </a:xfrm>
        </p:spPr>
        <p:txBody>
          <a:bodyPr>
            <a:noAutofit/>
          </a:bodyPr>
          <a:lstStyle/>
          <a:p>
            <a:r>
              <a:rPr lang="en-US" sz="3600" b="1">
                <a:latin typeface="+mn-lt"/>
                <a:cs typeface="Calibri Light"/>
              </a:rPr>
              <a:t>GAMM specification: with autoregressive AR1 structure to take time series dependence in residuals into account</a:t>
            </a:r>
            <a:endParaRPr lang="en-US" sz="3600" b="1">
              <a:latin typeface="+mn-lt"/>
            </a:endParaRPr>
          </a:p>
        </p:txBody>
      </p:sp>
      <p:sp>
        <p:nvSpPr>
          <p:cNvPr id="4" name="Slide Number Placeholder 3">
            <a:extLst>
              <a:ext uri="{FF2B5EF4-FFF2-40B4-BE49-F238E27FC236}">
                <a16:creationId xmlns:a16="http://schemas.microsoft.com/office/drawing/2014/main" id="{BC059B9D-E010-E044-7A99-68AEA2459E72}"/>
              </a:ext>
            </a:extLst>
          </p:cNvPr>
          <p:cNvSpPr>
            <a:spLocks noGrp="1"/>
          </p:cNvSpPr>
          <p:nvPr>
            <p:ph type="sldNum" sz="quarter" idx="12"/>
          </p:nvPr>
        </p:nvSpPr>
        <p:spPr/>
        <p:txBody>
          <a:bodyPr/>
          <a:lstStyle/>
          <a:p>
            <a:fld id="{330EA680-D336-4FF7-8B7A-9848BB0A1C32}" type="slidenum">
              <a:rPr lang="en-US" smtClean="0"/>
              <a:t>33</a:t>
            </a:fld>
            <a:endParaRPr lang="en-US"/>
          </a:p>
        </p:txBody>
      </p:sp>
      <p:sp>
        <p:nvSpPr>
          <p:cNvPr id="8" name="TextBox 7">
            <a:extLst>
              <a:ext uri="{FF2B5EF4-FFF2-40B4-BE49-F238E27FC236}">
                <a16:creationId xmlns:a16="http://schemas.microsoft.com/office/drawing/2014/main" id="{85BF8532-7F5B-7326-F300-9EB50189D97D}"/>
              </a:ext>
            </a:extLst>
          </p:cNvPr>
          <p:cNvSpPr txBox="1"/>
          <p:nvPr/>
        </p:nvSpPr>
        <p:spPr>
          <a:xfrm>
            <a:off x="156117" y="1843950"/>
            <a:ext cx="11827877" cy="3477875"/>
          </a:xfrm>
          <a:prstGeom prst="rect">
            <a:avLst/>
          </a:prstGeom>
          <a:noFill/>
        </p:spPr>
        <p:txBody>
          <a:bodyPr wrap="square" lIns="91440" tIns="45720" rIns="91440" bIns="45720" anchor="t">
            <a:spAutoFit/>
          </a:bodyPr>
          <a:lstStyle/>
          <a:p>
            <a:r>
              <a:rPr lang="en-US" sz="2200">
                <a:latin typeface="Courier New"/>
                <a:cs typeface="Courier New"/>
              </a:rPr>
              <a:t># estimate correlation from model</a:t>
            </a:r>
          </a:p>
          <a:p>
            <a:r>
              <a:rPr lang="en-US" sz="2200">
                <a:latin typeface="Courier New"/>
                <a:cs typeface="Courier New"/>
              </a:rPr>
              <a:t>ar1.rho &lt;- </a:t>
            </a:r>
            <a:r>
              <a:rPr lang="en-US" sz="2200" err="1">
                <a:latin typeface="Courier New"/>
                <a:cs typeface="Courier New"/>
              </a:rPr>
              <a:t>start_value_rho</a:t>
            </a:r>
            <a:r>
              <a:rPr lang="en-US" sz="2200">
                <a:latin typeface="Courier New"/>
                <a:cs typeface="Courier New"/>
              </a:rPr>
              <a:t>(gam.no.ar1)</a:t>
            </a:r>
          </a:p>
          <a:p>
            <a:endParaRPr lang="en-US" sz="2200">
              <a:latin typeface="Courier New" panose="02070309020205020404" pitchFamily="49" charset="0"/>
              <a:cs typeface="Courier New" panose="02070309020205020404" pitchFamily="49" charset="0"/>
            </a:endParaRPr>
          </a:p>
          <a:p>
            <a:r>
              <a:rPr lang="en-US" sz="2200">
                <a:latin typeface="Courier New"/>
                <a:cs typeface="Courier New"/>
              </a:rPr>
              <a:t>bam(z.F0 ~ span + duration + </a:t>
            </a:r>
          </a:p>
          <a:p>
            <a:r>
              <a:rPr lang="en-US" sz="2200">
                <a:latin typeface="Courier New"/>
                <a:cs typeface="Courier New"/>
              </a:rPr>
              <a:t>             s(</a:t>
            </a:r>
            <a:r>
              <a:rPr lang="en-US" sz="2200" err="1">
                <a:latin typeface="Courier New"/>
                <a:cs typeface="Courier New"/>
              </a:rPr>
              <a:t>prop.span.dur</a:t>
            </a:r>
            <a:r>
              <a:rPr lang="en-US" sz="2200">
                <a:latin typeface="Courier New"/>
                <a:cs typeface="Courier New"/>
              </a:rPr>
              <a:t>, by=span, bs="</a:t>
            </a:r>
            <a:r>
              <a:rPr lang="en-US" sz="2200" err="1">
                <a:latin typeface="Courier New"/>
                <a:cs typeface="Courier New"/>
              </a:rPr>
              <a:t>tp</a:t>
            </a:r>
            <a:r>
              <a:rPr lang="en-US" sz="2200">
                <a:latin typeface="Courier New"/>
                <a:cs typeface="Courier New"/>
              </a:rPr>
              <a:t>",k=15)+</a:t>
            </a:r>
          </a:p>
          <a:p>
            <a:r>
              <a:rPr lang="en-US" sz="2200">
                <a:latin typeface="Courier New"/>
                <a:cs typeface="Courier New"/>
              </a:rPr>
              <a:t>             s(</a:t>
            </a:r>
            <a:r>
              <a:rPr lang="en-US" sz="2200" err="1">
                <a:latin typeface="Courier New"/>
                <a:cs typeface="Courier New"/>
              </a:rPr>
              <a:t>prop.span.dur,speaker,bs</a:t>
            </a:r>
            <a:r>
              <a:rPr lang="en-US" sz="2200">
                <a:latin typeface="Courier New"/>
                <a:cs typeface="Courier New"/>
              </a:rPr>
              <a:t>="</a:t>
            </a:r>
            <a:r>
              <a:rPr lang="en-US" sz="2200" err="1">
                <a:latin typeface="Courier New"/>
                <a:cs typeface="Courier New"/>
              </a:rPr>
              <a:t>fs",m</a:t>
            </a:r>
            <a:r>
              <a:rPr lang="en-US" sz="2200">
                <a:latin typeface="Courier New"/>
                <a:cs typeface="Courier New"/>
              </a:rPr>
              <a:t>=1,k=15)+</a:t>
            </a:r>
          </a:p>
          <a:p>
            <a:r>
              <a:rPr lang="en-US" sz="2200">
                <a:latin typeface="Courier New"/>
                <a:cs typeface="Courier New"/>
              </a:rPr>
              <a:t>             s(</a:t>
            </a:r>
            <a:r>
              <a:rPr lang="en-US" sz="2200" err="1">
                <a:latin typeface="Courier New"/>
                <a:cs typeface="Courier New"/>
              </a:rPr>
              <a:t>prop.span.dur,item,bs</a:t>
            </a:r>
            <a:r>
              <a:rPr lang="en-US" sz="2200">
                <a:latin typeface="Courier New"/>
                <a:cs typeface="Courier New"/>
              </a:rPr>
              <a:t>="</a:t>
            </a:r>
            <a:r>
              <a:rPr lang="en-US" sz="2200" err="1">
                <a:latin typeface="Courier New"/>
                <a:cs typeface="Courier New"/>
              </a:rPr>
              <a:t>fs",m</a:t>
            </a:r>
            <a:r>
              <a:rPr lang="en-US" sz="2200">
                <a:latin typeface="Courier New"/>
                <a:cs typeface="Courier New"/>
              </a:rPr>
              <a:t>=1,k=15) +</a:t>
            </a:r>
          </a:p>
          <a:p>
            <a:r>
              <a:rPr lang="en-US" sz="2200">
                <a:latin typeface="Courier New"/>
                <a:cs typeface="Courier New"/>
              </a:rPr>
              <a:t>             s(</a:t>
            </a:r>
            <a:r>
              <a:rPr lang="en-US" sz="2200" err="1">
                <a:latin typeface="Courier New"/>
                <a:cs typeface="Courier New"/>
              </a:rPr>
              <a:t>prop.span.dur,speaker</a:t>
            </a:r>
            <a:r>
              <a:rPr lang="en-US" sz="2200">
                <a:latin typeface="Courier New"/>
                <a:cs typeface="Courier New"/>
              </a:rPr>
              <a:t>, by=</a:t>
            </a:r>
            <a:r>
              <a:rPr lang="en-US" sz="2200" err="1">
                <a:latin typeface="Courier New"/>
                <a:cs typeface="Courier New"/>
              </a:rPr>
              <a:t>span.ord,bs</a:t>
            </a:r>
            <a:r>
              <a:rPr lang="en-US" sz="2200">
                <a:latin typeface="Courier New"/>
                <a:cs typeface="Courier New"/>
              </a:rPr>
              <a:t>="</a:t>
            </a:r>
            <a:r>
              <a:rPr lang="en-US" sz="2200" err="1">
                <a:latin typeface="Courier New"/>
                <a:cs typeface="Courier New"/>
              </a:rPr>
              <a:t>fs",m</a:t>
            </a:r>
            <a:r>
              <a:rPr lang="en-US" sz="2200">
                <a:latin typeface="Courier New"/>
                <a:cs typeface="Courier New"/>
              </a:rPr>
              <a:t>=1,k=15),</a:t>
            </a:r>
          </a:p>
          <a:p>
            <a:r>
              <a:rPr lang="en-US" sz="2200">
                <a:latin typeface="Courier New"/>
                <a:cs typeface="Courier New"/>
              </a:rPr>
              <a:t>             rho=ar1.rho, </a:t>
            </a:r>
            <a:r>
              <a:rPr lang="en-US" sz="2200" err="1">
                <a:latin typeface="Courier New"/>
                <a:cs typeface="Courier New"/>
              </a:rPr>
              <a:t>AR.start</a:t>
            </a:r>
            <a:r>
              <a:rPr lang="en-US" sz="2200">
                <a:latin typeface="Courier New"/>
                <a:cs typeface="Courier New"/>
              </a:rPr>
              <a:t> = </a:t>
            </a:r>
            <a:r>
              <a:rPr lang="en-US" sz="2200" err="1">
                <a:latin typeface="Courier New"/>
                <a:cs typeface="Courier New"/>
              </a:rPr>
              <a:t>start.event</a:t>
            </a:r>
            <a:r>
              <a:rPr lang="en-US" sz="2200">
                <a:latin typeface="Courier New"/>
                <a:cs typeface="Courier New"/>
              </a:rPr>
              <a:t>,</a:t>
            </a:r>
          </a:p>
          <a:p>
            <a:r>
              <a:rPr lang="en-US" sz="2200">
                <a:latin typeface="Courier New"/>
                <a:cs typeface="Courier New"/>
              </a:rPr>
              <a:t>             discrete = TRUE, family = "scat")</a:t>
            </a:r>
          </a:p>
        </p:txBody>
      </p:sp>
    </p:spTree>
    <p:extLst>
      <p:ext uri="{BB962C8B-B14F-4D97-AF65-F5344CB8AC3E}">
        <p14:creationId xmlns:p14="http://schemas.microsoft.com/office/powerpoint/2010/main" val="2152783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96CBFD-B37D-3866-F9AF-57FFFEEC8B8F}"/>
              </a:ext>
            </a:extLst>
          </p:cNvPr>
          <p:cNvSpPr>
            <a:spLocks noGrp="1"/>
          </p:cNvSpPr>
          <p:nvPr>
            <p:ph type="body" idx="1"/>
          </p:nvPr>
        </p:nvSpPr>
        <p:spPr>
          <a:xfrm>
            <a:off x="2482851" y="2381"/>
            <a:ext cx="1276350" cy="812006"/>
          </a:xfrm>
        </p:spPr>
        <p:txBody>
          <a:bodyPr>
            <a:normAutofit/>
          </a:bodyPr>
          <a:lstStyle/>
          <a:p>
            <a:r>
              <a:rPr lang="en-US" sz="3600">
                <a:solidFill>
                  <a:schemeClr val="accent2"/>
                </a:solidFill>
                <a:cs typeface="Calibri"/>
              </a:rPr>
              <a:t>FPCA</a:t>
            </a:r>
          </a:p>
        </p:txBody>
      </p:sp>
      <p:sp>
        <p:nvSpPr>
          <p:cNvPr id="3" name="Content Placeholder 2">
            <a:extLst>
              <a:ext uri="{FF2B5EF4-FFF2-40B4-BE49-F238E27FC236}">
                <a16:creationId xmlns:a16="http://schemas.microsoft.com/office/drawing/2014/main" id="{3D91BF19-E521-BC6E-382C-0852A0267C78}"/>
              </a:ext>
            </a:extLst>
          </p:cNvPr>
          <p:cNvSpPr>
            <a:spLocks noGrp="1"/>
          </p:cNvSpPr>
          <p:nvPr>
            <p:ph sz="half" idx="2"/>
          </p:nvPr>
        </p:nvSpPr>
        <p:spPr>
          <a:xfrm>
            <a:off x="673101" y="754857"/>
            <a:ext cx="5157787" cy="5683194"/>
          </a:xfrm>
        </p:spPr>
        <p:txBody>
          <a:bodyPr vert="horz" lIns="91440" tIns="45720" rIns="91440" bIns="45720" rtlCol="0" anchor="t">
            <a:normAutofit fontScale="92500"/>
          </a:bodyPr>
          <a:lstStyle/>
          <a:p>
            <a:r>
              <a:rPr lang="en-US">
                <a:cs typeface="Calibri"/>
              </a:rPr>
              <a:t>Pick function shapes that F0 contours vary the most on</a:t>
            </a:r>
            <a:endParaRPr lang="en-US"/>
          </a:p>
          <a:p>
            <a:pPr lvl="1"/>
            <a:r>
              <a:rPr lang="en-US">
                <a:cs typeface="Calibri"/>
              </a:rPr>
              <a:t> Regardless of category</a:t>
            </a:r>
            <a:endParaRPr lang="en-US"/>
          </a:p>
          <a:p>
            <a:pPr marL="0" indent="0">
              <a:buNone/>
            </a:pPr>
            <a:endParaRPr lang="en-US">
              <a:cs typeface="Calibri"/>
            </a:endParaRPr>
          </a:p>
          <a:p>
            <a:r>
              <a:rPr lang="en-US">
                <a:cs typeface="Calibri"/>
              </a:rPr>
              <a:t>Can focus on component function shapes of interest (e.g. sag)</a:t>
            </a:r>
          </a:p>
          <a:p>
            <a:pPr marL="0" indent="0">
              <a:buNone/>
            </a:pPr>
            <a:endParaRPr lang="en-US">
              <a:cs typeface="Calibri"/>
            </a:endParaRPr>
          </a:p>
          <a:p>
            <a:r>
              <a:rPr lang="en-US">
                <a:cs typeface="Calibri"/>
              </a:rPr>
              <a:t>F0 contour shape estimation separate from statistical modeling; regression modeling done on the PC coefficients </a:t>
            </a:r>
          </a:p>
          <a:p>
            <a:r>
              <a:rPr lang="en-US">
                <a:cs typeface="Calibri"/>
              </a:rPr>
              <a:t>Our case: heavy tails in regression</a:t>
            </a:r>
          </a:p>
        </p:txBody>
      </p:sp>
      <p:sp>
        <p:nvSpPr>
          <p:cNvPr id="6" name="Text Placeholder 5">
            <a:extLst>
              <a:ext uri="{FF2B5EF4-FFF2-40B4-BE49-F238E27FC236}">
                <a16:creationId xmlns:a16="http://schemas.microsoft.com/office/drawing/2014/main" id="{1DCF6E79-C09E-01F7-E3E9-830031FCE5B3}"/>
              </a:ext>
            </a:extLst>
          </p:cNvPr>
          <p:cNvSpPr>
            <a:spLocks noGrp="1"/>
          </p:cNvSpPr>
          <p:nvPr>
            <p:ph type="body" sz="quarter" idx="3"/>
          </p:nvPr>
        </p:nvSpPr>
        <p:spPr>
          <a:xfrm>
            <a:off x="7684293" y="216694"/>
            <a:ext cx="1837532" cy="538163"/>
          </a:xfrm>
        </p:spPr>
        <p:txBody>
          <a:bodyPr>
            <a:noAutofit/>
          </a:bodyPr>
          <a:lstStyle/>
          <a:p>
            <a:r>
              <a:rPr lang="en-US" sz="3600">
                <a:solidFill>
                  <a:srgbClr val="7030A0"/>
                </a:solidFill>
                <a:cs typeface="Calibri"/>
              </a:rPr>
              <a:t>GAMMs</a:t>
            </a:r>
            <a:endParaRPr lang="en-US" sz="3600">
              <a:solidFill>
                <a:srgbClr val="7030A0"/>
              </a:solidFill>
            </a:endParaRPr>
          </a:p>
        </p:txBody>
      </p:sp>
      <p:sp>
        <p:nvSpPr>
          <p:cNvPr id="7" name="Content Placeholder 6">
            <a:extLst>
              <a:ext uri="{FF2B5EF4-FFF2-40B4-BE49-F238E27FC236}">
                <a16:creationId xmlns:a16="http://schemas.microsoft.com/office/drawing/2014/main" id="{59EFAF6F-F50E-3DB1-0E71-8C6B3A0712C4}"/>
              </a:ext>
            </a:extLst>
          </p:cNvPr>
          <p:cNvSpPr>
            <a:spLocks noGrp="1"/>
          </p:cNvSpPr>
          <p:nvPr>
            <p:ph sz="quarter" idx="4"/>
          </p:nvPr>
        </p:nvSpPr>
        <p:spPr>
          <a:xfrm>
            <a:off x="6374606" y="814385"/>
            <a:ext cx="5183188" cy="5830129"/>
          </a:xfrm>
        </p:spPr>
        <p:txBody>
          <a:bodyPr vert="horz" lIns="91440" tIns="45720" rIns="91440" bIns="45720" rtlCol="0" anchor="t">
            <a:normAutofit fontScale="92500"/>
          </a:bodyPr>
          <a:lstStyle/>
          <a:p>
            <a:r>
              <a:rPr lang="en-US">
                <a:cs typeface="Calibri"/>
              </a:rPr>
              <a:t>F0 contour “</a:t>
            </a:r>
            <a:r>
              <a:rPr lang="en-US" err="1">
                <a:cs typeface="Calibri"/>
              </a:rPr>
              <a:t>wiggliness</a:t>
            </a:r>
            <a:r>
              <a:rPr lang="en-US">
                <a:cs typeface="Calibri"/>
              </a:rPr>
              <a:t>” can be directly conditioned on/interacted with category and other predictors</a:t>
            </a:r>
          </a:p>
          <a:p>
            <a:endParaRPr lang="en-US">
              <a:cs typeface="Calibri"/>
            </a:endParaRPr>
          </a:p>
          <a:p>
            <a:r>
              <a:rPr lang="en-US">
                <a:cs typeface="Calibri"/>
              </a:rPr>
              <a:t>Provides quantitative differences in overall contour shape between factor levels </a:t>
            </a:r>
            <a:endParaRPr lang="en-US" sz="200">
              <a:cs typeface="Calibri"/>
            </a:endParaRPr>
          </a:p>
          <a:p>
            <a:endParaRPr lang="en-US" sz="200">
              <a:cs typeface="Calibri"/>
            </a:endParaRPr>
          </a:p>
          <a:p>
            <a:r>
              <a:rPr lang="en-US">
                <a:cs typeface="Calibri"/>
              </a:rPr>
              <a:t>F0 contour shape estimation and regression modeling done together</a:t>
            </a:r>
          </a:p>
          <a:p>
            <a:pPr lvl="1"/>
            <a:r>
              <a:rPr lang="en-US">
                <a:cs typeface="Calibri"/>
              </a:rPr>
              <a:t>Regression model requires corrections for correlations in time series data</a:t>
            </a:r>
          </a:p>
          <a:p>
            <a:pPr lvl="1"/>
            <a:r>
              <a:rPr lang="en-US">
                <a:cs typeface="Calibri"/>
              </a:rPr>
              <a:t>Available tutorials/software for modeling heavy tails</a:t>
            </a:r>
          </a:p>
        </p:txBody>
      </p:sp>
      <p:sp>
        <p:nvSpPr>
          <p:cNvPr id="4" name="Slide Number Placeholder 3">
            <a:extLst>
              <a:ext uri="{FF2B5EF4-FFF2-40B4-BE49-F238E27FC236}">
                <a16:creationId xmlns:a16="http://schemas.microsoft.com/office/drawing/2014/main" id="{C68FE62F-EBBA-EAF3-A5C2-E1BF347D15A9}"/>
              </a:ext>
            </a:extLst>
          </p:cNvPr>
          <p:cNvSpPr>
            <a:spLocks noGrp="1"/>
          </p:cNvSpPr>
          <p:nvPr>
            <p:ph type="sldNum" sz="quarter" idx="12"/>
          </p:nvPr>
        </p:nvSpPr>
        <p:spPr/>
        <p:txBody>
          <a:bodyPr/>
          <a:lstStyle/>
          <a:p>
            <a:fld id="{330EA680-D336-4FF7-8B7A-9848BB0A1C32}" type="slidenum">
              <a:rPr lang="en-US" smtClean="0"/>
              <a:t>34</a:t>
            </a:fld>
            <a:endParaRPr lang="en-US"/>
          </a:p>
        </p:txBody>
      </p:sp>
      <p:sp>
        <p:nvSpPr>
          <p:cNvPr id="10" name="Rectangle: Rounded Corners 9">
            <a:extLst>
              <a:ext uri="{FF2B5EF4-FFF2-40B4-BE49-F238E27FC236}">
                <a16:creationId xmlns:a16="http://schemas.microsoft.com/office/drawing/2014/main" id="{26340721-FB66-B7DB-8290-2F79A126AC01}"/>
              </a:ext>
            </a:extLst>
          </p:cNvPr>
          <p:cNvSpPr/>
          <p:nvPr/>
        </p:nvSpPr>
        <p:spPr>
          <a:xfrm>
            <a:off x="416718" y="154781"/>
            <a:ext cx="5417343" cy="6381749"/>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5955C6D-7DB4-4FBF-8CE2-9D5BB3D41C5C}"/>
              </a:ext>
            </a:extLst>
          </p:cNvPr>
          <p:cNvSpPr/>
          <p:nvPr/>
        </p:nvSpPr>
        <p:spPr>
          <a:xfrm>
            <a:off x="6143624" y="130969"/>
            <a:ext cx="5417343" cy="6393655"/>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886650"/>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7638-719F-B0BC-64B5-DFBE79B5271F}"/>
              </a:ext>
            </a:extLst>
          </p:cNvPr>
          <p:cNvSpPr>
            <a:spLocks noGrp="1"/>
          </p:cNvSpPr>
          <p:nvPr>
            <p:ph type="title"/>
          </p:nvPr>
        </p:nvSpPr>
        <p:spPr/>
        <p:txBody>
          <a:bodyPr/>
          <a:lstStyle/>
          <a:p>
            <a:r>
              <a:rPr lang="en-US" b="1">
                <a:latin typeface="+mn-lt"/>
                <a:cs typeface="Calibri Light"/>
              </a:rPr>
              <a:t>By-Item Random Effects in Logistic Regression: Perfect Predictability</a:t>
            </a:r>
            <a:endParaRPr lang="en-US" b="1">
              <a:latin typeface="+mn-lt"/>
            </a:endParaRPr>
          </a:p>
        </p:txBody>
      </p:sp>
      <p:sp>
        <p:nvSpPr>
          <p:cNvPr id="4" name="Content Placeholder 3">
            <a:extLst>
              <a:ext uri="{FF2B5EF4-FFF2-40B4-BE49-F238E27FC236}">
                <a16:creationId xmlns:a16="http://schemas.microsoft.com/office/drawing/2014/main" id="{7DC560CC-797F-53B0-6C41-64FD6C65AC82}"/>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We originally tried adding by-item intercepts to the FPCA + logistic regression models of Lee et al. (2021) and Hughes et al. 2023</a:t>
            </a:r>
          </a:p>
          <a:p>
            <a:r>
              <a:rPr lang="en-US">
                <a:cs typeface="Calibri"/>
              </a:rPr>
              <a:t>This led to the LH, HH sag difference being no longer significant</a:t>
            </a:r>
          </a:p>
          <a:p>
            <a:r>
              <a:rPr lang="en-US">
                <a:cs typeface="Calibri"/>
              </a:rPr>
              <a:t>However, this finding is an artefact of how the Luganda items are defined: each item belongs to one tone span, so item is a perfect predictor of tone span</a:t>
            </a:r>
          </a:p>
          <a:p>
            <a:r>
              <a:rPr lang="en-US">
                <a:cs typeface="Calibri"/>
              </a:rPr>
              <a:t>The model mainly used the by-item intercept to separate LH and HH</a:t>
            </a:r>
          </a:p>
          <a:p>
            <a:r>
              <a:rPr lang="en-US">
                <a:cs typeface="Calibri"/>
              </a:rPr>
              <a:t>Logistic regression on simulated data shows that when:</a:t>
            </a:r>
          </a:p>
          <a:p>
            <a:pPr marL="914400" lvl="1" indent="-457200">
              <a:buAutoNum type="arabicPeriod"/>
            </a:pPr>
            <a:r>
              <a:rPr lang="en-US">
                <a:cs typeface="Calibri"/>
              </a:rPr>
              <a:t>there is a known underlying difference between span types in some predictor</a:t>
            </a:r>
          </a:p>
          <a:p>
            <a:pPr marL="914400" lvl="1" indent="-457200">
              <a:buAutoNum type="arabicPeriod"/>
            </a:pPr>
            <a:r>
              <a:rPr lang="en-US">
                <a:cs typeface="Calibri"/>
              </a:rPr>
              <a:t>Item ID perfectly predicts span type</a:t>
            </a:r>
          </a:p>
          <a:p>
            <a:pPr lvl="1"/>
            <a:r>
              <a:rPr lang="en-US">
                <a:cs typeface="Calibri"/>
              </a:rPr>
              <a:t> using by-item intercepts makes the effect of the predictor insignificant</a:t>
            </a:r>
          </a:p>
        </p:txBody>
      </p:sp>
      <p:sp>
        <p:nvSpPr>
          <p:cNvPr id="7" name="Slide Number Placeholder 6">
            <a:extLst>
              <a:ext uri="{FF2B5EF4-FFF2-40B4-BE49-F238E27FC236}">
                <a16:creationId xmlns:a16="http://schemas.microsoft.com/office/drawing/2014/main" id="{E104425F-AA0D-DB72-0F57-FF6DD9C152A5}"/>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222283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67A7-02EF-4830-C02A-6DA65715693C}"/>
              </a:ext>
            </a:extLst>
          </p:cNvPr>
          <p:cNvSpPr>
            <a:spLocks noGrp="1"/>
          </p:cNvSpPr>
          <p:nvPr>
            <p:ph type="title"/>
          </p:nvPr>
        </p:nvSpPr>
        <p:spPr/>
        <p:txBody>
          <a:bodyPr/>
          <a:lstStyle/>
          <a:p>
            <a:r>
              <a:rPr lang="en-US" b="1">
                <a:latin typeface="+mn-lt"/>
                <a:cs typeface="Calibri Light"/>
              </a:rPr>
              <a:t>By-Item Random Effects in Logistic Regression: Perfect Predictability</a:t>
            </a:r>
            <a:endParaRPr lang="en-US" b="1">
              <a:latin typeface="+mn-lt"/>
            </a:endParaRPr>
          </a:p>
        </p:txBody>
      </p:sp>
      <p:pic>
        <p:nvPicPr>
          <p:cNvPr id="5" name="Picture 5" descr="A graph with black dots&#10;&#10;Description automatically generated">
            <a:extLst>
              <a:ext uri="{FF2B5EF4-FFF2-40B4-BE49-F238E27FC236}">
                <a16:creationId xmlns:a16="http://schemas.microsoft.com/office/drawing/2014/main" id="{B63D4CFE-340B-0D2D-595D-D56D716D445E}"/>
              </a:ext>
            </a:extLst>
          </p:cNvPr>
          <p:cNvPicPr>
            <a:picLocks noGrp="1" noChangeAspect="1"/>
          </p:cNvPicPr>
          <p:nvPr>
            <p:ph idx="1"/>
          </p:nvPr>
        </p:nvPicPr>
        <p:blipFill>
          <a:blip r:embed="rId2"/>
          <a:stretch>
            <a:fillRect/>
          </a:stretch>
        </p:blipFill>
        <p:spPr>
          <a:xfrm>
            <a:off x="385766" y="1811248"/>
            <a:ext cx="4806883" cy="2827338"/>
          </a:xfrm>
        </p:spPr>
      </p:pic>
      <p:sp>
        <p:nvSpPr>
          <p:cNvPr id="4" name="Slide Number Placeholder 3">
            <a:extLst>
              <a:ext uri="{FF2B5EF4-FFF2-40B4-BE49-F238E27FC236}">
                <a16:creationId xmlns:a16="http://schemas.microsoft.com/office/drawing/2014/main" id="{929AF310-B188-AF91-D109-96813FD22407}"/>
              </a:ext>
            </a:extLst>
          </p:cNvPr>
          <p:cNvSpPr>
            <a:spLocks noGrp="1"/>
          </p:cNvSpPr>
          <p:nvPr>
            <p:ph type="sldNum" sz="quarter" idx="12"/>
          </p:nvPr>
        </p:nvSpPr>
        <p:spPr/>
        <p:txBody>
          <a:bodyPr/>
          <a:lstStyle/>
          <a:p>
            <a:fld id="{330EA680-D336-4FF7-8B7A-9848BB0A1C32}" type="slidenum">
              <a:rPr lang="en-US" smtClean="0"/>
              <a:t>36</a:t>
            </a:fld>
            <a:endParaRPr lang="en-US"/>
          </a:p>
        </p:txBody>
      </p:sp>
      <p:pic>
        <p:nvPicPr>
          <p:cNvPr id="7" name="Picture 7" descr="A screenshot of a graph&#10;&#10;Description automatically generated">
            <a:extLst>
              <a:ext uri="{FF2B5EF4-FFF2-40B4-BE49-F238E27FC236}">
                <a16:creationId xmlns:a16="http://schemas.microsoft.com/office/drawing/2014/main" id="{B7AF4976-09D6-8DB3-9007-C54A6164C4A5}"/>
              </a:ext>
            </a:extLst>
          </p:cNvPr>
          <p:cNvPicPr>
            <a:picLocks noChangeAspect="1"/>
          </p:cNvPicPr>
          <p:nvPr/>
        </p:nvPicPr>
        <p:blipFill>
          <a:blip r:embed="rId3"/>
          <a:stretch>
            <a:fillRect/>
          </a:stretch>
        </p:blipFill>
        <p:spPr>
          <a:xfrm>
            <a:off x="5400136" y="1806547"/>
            <a:ext cx="5885192" cy="3567203"/>
          </a:xfrm>
          <a:prstGeom prst="rect">
            <a:avLst/>
          </a:prstGeom>
        </p:spPr>
      </p:pic>
      <p:sp>
        <p:nvSpPr>
          <p:cNvPr id="8" name="TextBox 7">
            <a:extLst>
              <a:ext uri="{FF2B5EF4-FFF2-40B4-BE49-F238E27FC236}">
                <a16:creationId xmlns:a16="http://schemas.microsoft.com/office/drawing/2014/main" id="{C14C5DEF-5BD8-DF57-D852-C9DBE43E3056}"/>
              </a:ext>
            </a:extLst>
          </p:cNvPr>
          <p:cNvSpPr txBox="1"/>
          <p:nvPr/>
        </p:nvSpPr>
        <p:spPr>
          <a:xfrm>
            <a:off x="384065" y="5487235"/>
            <a:ext cx="111962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Logistic regression model without by-item intercept: significant difference in predictor between categories</a:t>
            </a:r>
          </a:p>
          <a:p>
            <a:endParaRPr lang="en-US" sz="2000">
              <a:cs typeface="Calibri"/>
            </a:endParaRPr>
          </a:p>
          <a:p>
            <a:r>
              <a:rPr lang="en-US" sz="2000">
                <a:cs typeface="Calibri"/>
              </a:rPr>
              <a:t>Logistic regression model with by-item intercept: no significant difference in predictor between categories</a:t>
            </a:r>
          </a:p>
        </p:txBody>
      </p:sp>
    </p:spTree>
    <p:extLst>
      <p:ext uri="{BB962C8B-B14F-4D97-AF65-F5344CB8AC3E}">
        <p14:creationId xmlns:p14="http://schemas.microsoft.com/office/powerpoint/2010/main" val="3784365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7E65-737D-64D3-68AE-FFBEF6FB6DB3}"/>
              </a:ext>
            </a:extLst>
          </p:cNvPr>
          <p:cNvSpPr>
            <a:spLocks noGrp="1"/>
          </p:cNvSpPr>
          <p:nvPr>
            <p:ph type="title"/>
          </p:nvPr>
        </p:nvSpPr>
        <p:spPr/>
        <p:txBody>
          <a:bodyPr/>
          <a:lstStyle/>
          <a:p>
            <a:r>
              <a:rPr lang="en-US" b="1">
                <a:latin typeface="Calibri"/>
                <a:cs typeface="Calibri"/>
              </a:rPr>
              <a:t>Challenge: acoustic correlate methodology</a:t>
            </a:r>
            <a:endParaRPr lang="en-US"/>
          </a:p>
        </p:txBody>
      </p:sp>
      <p:sp>
        <p:nvSpPr>
          <p:cNvPr id="5" name="Text Placeholder 4">
            <a:extLst>
              <a:ext uri="{FF2B5EF4-FFF2-40B4-BE49-F238E27FC236}">
                <a16:creationId xmlns:a16="http://schemas.microsoft.com/office/drawing/2014/main" id="{795E837B-B276-CCD5-0221-DCC43ED480B4}"/>
              </a:ext>
            </a:extLst>
          </p:cNvPr>
          <p:cNvSpPr>
            <a:spLocks noGrp="1"/>
          </p:cNvSpPr>
          <p:nvPr>
            <p:ph type="body" idx="1"/>
          </p:nvPr>
        </p:nvSpPr>
        <p:spPr>
          <a:xfrm>
            <a:off x="827882" y="1454944"/>
            <a:ext cx="5157787" cy="823912"/>
          </a:xfrm>
        </p:spPr>
        <p:txBody>
          <a:bodyPr/>
          <a:lstStyle/>
          <a:p>
            <a:r>
              <a:rPr lang="en-US">
                <a:cs typeface="Calibri"/>
              </a:rPr>
              <a:t>Point measurements</a:t>
            </a:r>
            <a:endParaRPr lang="en-US"/>
          </a:p>
        </p:txBody>
      </p:sp>
      <p:sp>
        <p:nvSpPr>
          <p:cNvPr id="3" name="Content Placeholder 2">
            <a:extLst>
              <a:ext uri="{FF2B5EF4-FFF2-40B4-BE49-F238E27FC236}">
                <a16:creationId xmlns:a16="http://schemas.microsoft.com/office/drawing/2014/main" id="{CA2B9406-9BD8-F4C3-312F-53A594C918B9}"/>
              </a:ext>
            </a:extLst>
          </p:cNvPr>
          <p:cNvSpPr>
            <a:spLocks noGrp="1"/>
          </p:cNvSpPr>
          <p:nvPr>
            <p:ph sz="half" idx="2"/>
          </p:nvPr>
        </p:nvSpPr>
        <p:spPr>
          <a:xfrm>
            <a:off x="839788" y="2326481"/>
            <a:ext cx="5145881" cy="4172744"/>
          </a:xfrm>
        </p:spPr>
        <p:txBody>
          <a:bodyPr vert="horz" lIns="91440" tIns="45720" rIns="91440" bIns="45720" rtlCol="0" anchor="t">
            <a:normAutofit fontScale="92500" lnSpcReduction="10000"/>
          </a:bodyPr>
          <a:lstStyle/>
          <a:p>
            <a:r>
              <a:rPr lang="en-US">
                <a:cs typeface="Calibri"/>
              </a:rPr>
              <a:t>Vowel duration (</a:t>
            </a:r>
            <a:r>
              <a:rPr lang="en-US" err="1">
                <a:cs typeface="Calibri"/>
              </a:rPr>
              <a:t>ms</a:t>
            </a:r>
            <a:r>
              <a:rPr lang="en-US">
                <a:cs typeface="Calibri"/>
              </a:rPr>
              <a:t>) (Charles-Luce 1985; Port &amp; Crawford 1989; Warner et al. 2004)</a:t>
            </a:r>
            <a:endParaRPr lang="en-US"/>
          </a:p>
          <a:p>
            <a:r>
              <a:rPr lang="en-US">
                <a:cs typeface="Calibri"/>
              </a:rPr>
              <a:t>Voice onset time (</a:t>
            </a:r>
            <a:r>
              <a:rPr lang="en-US" err="1">
                <a:cs typeface="Calibri"/>
              </a:rPr>
              <a:t>ms</a:t>
            </a:r>
            <a:r>
              <a:rPr lang="en-US">
                <a:cs typeface="Calibri"/>
              </a:rPr>
              <a:t>) (Roettger et al. 2014</a:t>
            </a:r>
          </a:p>
          <a:p>
            <a:r>
              <a:rPr lang="en-US">
                <a:cs typeface="Calibri"/>
              </a:rPr>
              <a:t>Closure duration (</a:t>
            </a:r>
            <a:r>
              <a:rPr lang="en-US" err="1">
                <a:cs typeface="Calibri"/>
              </a:rPr>
              <a:t>ms</a:t>
            </a:r>
            <a:r>
              <a:rPr lang="en-US">
                <a:cs typeface="Calibri"/>
              </a:rPr>
              <a:t>) (Charles-Luce 1985; Roettger et al. 2014)</a:t>
            </a:r>
            <a:endParaRPr lang="en-US">
              <a:ea typeface="Calibri"/>
              <a:cs typeface="Calibri"/>
            </a:endParaRPr>
          </a:p>
          <a:p>
            <a:r>
              <a:rPr lang="en-US" sz="2600">
                <a:ea typeface="Calibri"/>
                <a:cs typeface="Calibri"/>
              </a:rPr>
              <a:t>Formants at vowel center (Hz) (Fox &amp; </a:t>
            </a:r>
            <a:r>
              <a:rPr lang="en-US" sz="2600" err="1">
                <a:ea typeface="Calibri"/>
                <a:cs typeface="Calibri"/>
              </a:rPr>
              <a:t>Jacewicz</a:t>
            </a:r>
            <a:r>
              <a:rPr lang="en-US" sz="2600">
                <a:ea typeface="Calibri"/>
                <a:cs typeface="Calibri"/>
              </a:rPr>
              <a:t> 2009)</a:t>
            </a:r>
            <a:endParaRPr lang="en-US">
              <a:cs typeface="Calibri"/>
            </a:endParaRPr>
          </a:p>
          <a:p>
            <a:r>
              <a:rPr lang="en-US">
                <a:cs typeface="Calibri"/>
              </a:rPr>
              <a:t>F0 minima and maxima (Hz) (Yuan &amp; Chen 2014)</a:t>
            </a:r>
            <a:endParaRPr lang="en-US"/>
          </a:p>
          <a:p>
            <a:endParaRPr lang="en-US">
              <a:ea typeface="Calibri"/>
              <a:cs typeface="Calibri"/>
            </a:endParaRPr>
          </a:p>
          <a:p>
            <a:pPr marL="0" indent="0">
              <a:buNone/>
            </a:pPr>
            <a:endParaRPr lang="en-US">
              <a:cs typeface="Calibri"/>
            </a:endParaRPr>
          </a:p>
        </p:txBody>
      </p:sp>
      <p:sp>
        <p:nvSpPr>
          <p:cNvPr id="6" name="Text Placeholder 5">
            <a:extLst>
              <a:ext uri="{FF2B5EF4-FFF2-40B4-BE49-F238E27FC236}">
                <a16:creationId xmlns:a16="http://schemas.microsoft.com/office/drawing/2014/main" id="{C98117C8-4ABB-2C01-4F15-EBB5B7E991E4}"/>
              </a:ext>
            </a:extLst>
          </p:cNvPr>
          <p:cNvSpPr>
            <a:spLocks noGrp="1"/>
          </p:cNvSpPr>
          <p:nvPr>
            <p:ph type="body" sz="quarter" idx="3"/>
          </p:nvPr>
        </p:nvSpPr>
        <p:spPr>
          <a:xfrm>
            <a:off x="6172200" y="1454944"/>
            <a:ext cx="5588000" cy="812006"/>
          </a:xfrm>
        </p:spPr>
        <p:txBody>
          <a:bodyPr/>
          <a:lstStyle/>
          <a:p>
            <a:r>
              <a:rPr lang="en-US">
                <a:cs typeface="Calibri"/>
              </a:rPr>
              <a:t>Trajectories</a:t>
            </a:r>
            <a:endParaRPr lang="en-US"/>
          </a:p>
        </p:txBody>
      </p:sp>
      <p:sp>
        <p:nvSpPr>
          <p:cNvPr id="7" name="Content Placeholder 6">
            <a:extLst>
              <a:ext uri="{FF2B5EF4-FFF2-40B4-BE49-F238E27FC236}">
                <a16:creationId xmlns:a16="http://schemas.microsoft.com/office/drawing/2014/main" id="{615E4BDB-F0A4-95E5-BEFA-05ACB254B269}"/>
              </a:ext>
            </a:extLst>
          </p:cNvPr>
          <p:cNvSpPr>
            <a:spLocks noGrp="1"/>
          </p:cNvSpPr>
          <p:nvPr>
            <p:ph sz="quarter" idx="4"/>
          </p:nvPr>
        </p:nvSpPr>
        <p:spPr>
          <a:xfrm>
            <a:off x="6172200" y="2264836"/>
            <a:ext cx="5954758" cy="3746233"/>
          </a:xfrm>
        </p:spPr>
        <p:txBody>
          <a:bodyPr vert="horz" lIns="91440" tIns="45720" rIns="91440" bIns="45720" rtlCol="0" anchor="t">
            <a:normAutofit fontScale="92500" lnSpcReduction="10000"/>
          </a:bodyPr>
          <a:lstStyle/>
          <a:p>
            <a:r>
              <a:rPr lang="en-US">
                <a:cs typeface="Calibri"/>
              </a:rPr>
              <a:t>Vowel formant contours (Stanley et al. 2021, </a:t>
            </a:r>
            <a:r>
              <a:rPr lang="en-US" err="1">
                <a:cs typeface="Calibri"/>
              </a:rPr>
              <a:t>Hualde</a:t>
            </a:r>
            <a:r>
              <a:rPr lang="en-US">
                <a:cs typeface="Calibri"/>
              </a:rPr>
              <a:t> et al. 2021)</a:t>
            </a:r>
            <a:endParaRPr lang="en-US">
              <a:ea typeface="Calibri" panose="020F0502020204030204"/>
              <a:cs typeface="Calibri"/>
            </a:endParaRPr>
          </a:p>
          <a:p>
            <a:r>
              <a:rPr lang="en-US">
                <a:cs typeface="Calibri"/>
              </a:rPr>
              <a:t>Liquid formant contours (Simonet et al. 2008)</a:t>
            </a:r>
            <a:endParaRPr lang="en-US">
              <a:ea typeface="Calibri"/>
              <a:cs typeface="Calibri"/>
            </a:endParaRPr>
          </a:p>
          <a:p>
            <a:r>
              <a:rPr lang="en-US">
                <a:ea typeface="Calibri"/>
                <a:cs typeface="Calibri"/>
              </a:rPr>
              <a:t>F0 contours (Chen et al. 2013, </a:t>
            </a:r>
            <a:r>
              <a:rPr lang="en-US" err="1">
                <a:ea typeface="Calibri"/>
                <a:cs typeface="Calibri"/>
              </a:rPr>
              <a:t>Gubian</a:t>
            </a:r>
            <a:r>
              <a:rPr lang="en-US">
                <a:ea typeface="Calibri"/>
                <a:cs typeface="Calibri"/>
              </a:rPr>
              <a:t> et al. 2015)</a:t>
            </a:r>
          </a:p>
          <a:p>
            <a:endParaRPr lang="en-US">
              <a:ea typeface="Calibri"/>
              <a:cs typeface="Calibri"/>
            </a:endParaRPr>
          </a:p>
        </p:txBody>
      </p:sp>
      <p:sp>
        <p:nvSpPr>
          <p:cNvPr id="4" name="Slide Number Placeholder 3">
            <a:extLst>
              <a:ext uri="{FF2B5EF4-FFF2-40B4-BE49-F238E27FC236}">
                <a16:creationId xmlns:a16="http://schemas.microsoft.com/office/drawing/2014/main" id="{ECEB7E28-A985-3FCD-4534-36BEA94FE1C3}"/>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9" name="Picture 6" descr="Graphical user interface&#10;&#10;Description automatically generated">
            <a:extLst>
              <a:ext uri="{FF2B5EF4-FFF2-40B4-BE49-F238E27FC236}">
                <a16:creationId xmlns:a16="http://schemas.microsoft.com/office/drawing/2014/main" id="{C4DE41F8-031C-9D91-0294-234E58B45778}"/>
              </a:ext>
            </a:extLst>
          </p:cNvPr>
          <p:cNvPicPr>
            <a:picLocks noChangeAspect="1"/>
          </p:cNvPicPr>
          <p:nvPr/>
        </p:nvPicPr>
        <p:blipFill>
          <a:blip r:embed="rId3"/>
          <a:stretch>
            <a:fillRect/>
          </a:stretch>
        </p:blipFill>
        <p:spPr>
          <a:xfrm>
            <a:off x="8234713" y="4447972"/>
            <a:ext cx="3426944" cy="2474392"/>
          </a:xfrm>
          <a:prstGeom prst="rect">
            <a:avLst/>
          </a:prstGeom>
        </p:spPr>
      </p:pic>
    </p:spTree>
    <p:extLst>
      <p:ext uri="{BB962C8B-B14F-4D97-AF65-F5344CB8AC3E}">
        <p14:creationId xmlns:p14="http://schemas.microsoft.com/office/powerpoint/2010/main" val="3467561277"/>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04FB7F-9556-E378-405E-09F1DB4F4D53}"/>
              </a:ext>
            </a:extLst>
          </p:cNvPr>
          <p:cNvSpPr>
            <a:spLocks noGrp="1"/>
          </p:cNvSpPr>
          <p:nvPr>
            <p:ph type="title"/>
          </p:nvPr>
        </p:nvSpPr>
        <p:spPr/>
        <p:txBody>
          <a:bodyPr/>
          <a:lstStyle/>
          <a:p>
            <a:endParaRPr lang="ko-KR" altLang="en-US"/>
          </a:p>
        </p:txBody>
      </p:sp>
      <p:sp>
        <p:nvSpPr>
          <p:cNvPr id="3" name="텍스트 개체 틀 2">
            <a:extLst>
              <a:ext uri="{FF2B5EF4-FFF2-40B4-BE49-F238E27FC236}">
                <a16:creationId xmlns:a16="http://schemas.microsoft.com/office/drawing/2014/main" id="{27D2B140-5D13-97D9-2346-1002CBBA3C6A}"/>
              </a:ext>
            </a:extLst>
          </p:cNvPr>
          <p:cNvSpPr>
            <a:spLocks noGrp="1"/>
          </p:cNvSpPr>
          <p:nvPr>
            <p:ph type="body" idx="1"/>
          </p:nvPr>
        </p:nvSpPr>
        <p:spPr/>
        <p:txBody>
          <a:bodyPr/>
          <a:lstStyle/>
          <a:p>
            <a:endParaRPr lang="ko-KR" altLang="en-US"/>
          </a:p>
        </p:txBody>
      </p:sp>
      <p:sp>
        <p:nvSpPr>
          <p:cNvPr id="4" name="내용 개체 틀 3">
            <a:extLst>
              <a:ext uri="{FF2B5EF4-FFF2-40B4-BE49-F238E27FC236}">
                <a16:creationId xmlns:a16="http://schemas.microsoft.com/office/drawing/2014/main" id="{9C17522F-E8AB-C8F6-BBE7-47A4AA10A668}"/>
              </a:ext>
            </a:extLst>
          </p:cNvPr>
          <p:cNvSpPr>
            <a:spLocks noGrp="1"/>
          </p:cNvSpPr>
          <p:nvPr>
            <p:ph sz="half" idx="2"/>
          </p:nvPr>
        </p:nvSpPr>
        <p:spPr/>
        <p:txBody>
          <a:bodyPr/>
          <a:lstStyle/>
          <a:p>
            <a:endParaRPr lang="ko-KR" altLang="en-US"/>
          </a:p>
        </p:txBody>
      </p:sp>
      <p:sp>
        <p:nvSpPr>
          <p:cNvPr id="5" name="텍스트 개체 틀 4">
            <a:extLst>
              <a:ext uri="{FF2B5EF4-FFF2-40B4-BE49-F238E27FC236}">
                <a16:creationId xmlns:a16="http://schemas.microsoft.com/office/drawing/2014/main" id="{80A64D95-87E8-1EE8-6923-873B3A8B7D67}"/>
              </a:ext>
            </a:extLst>
          </p:cNvPr>
          <p:cNvSpPr>
            <a:spLocks noGrp="1"/>
          </p:cNvSpPr>
          <p:nvPr>
            <p:ph type="body" sz="quarter" idx="3"/>
          </p:nvPr>
        </p:nvSpPr>
        <p:spPr/>
        <p:txBody>
          <a:bodyPr/>
          <a:lstStyle/>
          <a:p>
            <a:endParaRPr lang="ko-KR" altLang="en-US"/>
          </a:p>
        </p:txBody>
      </p:sp>
      <p:sp>
        <p:nvSpPr>
          <p:cNvPr id="6" name="내용 개체 틀 5">
            <a:extLst>
              <a:ext uri="{FF2B5EF4-FFF2-40B4-BE49-F238E27FC236}">
                <a16:creationId xmlns:a16="http://schemas.microsoft.com/office/drawing/2014/main" id="{EC67CABE-7F21-0D0D-9F8A-15C4359B1374}"/>
              </a:ext>
            </a:extLst>
          </p:cNvPr>
          <p:cNvSpPr>
            <a:spLocks noGrp="1"/>
          </p:cNvSpPr>
          <p:nvPr>
            <p:ph sz="quarter" idx="4"/>
          </p:nvPr>
        </p:nvSpPr>
        <p:spPr/>
        <p:txBody>
          <a:bodyPr/>
          <a:lstStyle/>
          <a:p>
            <a:endParaRPr lang="ko-KR" altLang="en-US"/>
          </a:p>
        </p:txBody>
      </p:sp>
      <p:sp>
        <p:nvSpPr>
          <p:cNvPr id="7" name="슬라이드 번호 개체 틀 6">
            <a:extLst>
              <a:ext uri="{FF2B5EF4-FFF2-40B4-BE49-F238E27FC236}">
                <a16:creationId xmlns:a16="http://schemas.microsoft.com/office/drawing/2014/main" id="{4037BCAE-B4CA-D4C5-9975-DF3DBC9C49B7}"/>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61280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AC36-D877-912A-FEA3-60D56A60F973}"/>
              </a:ext>
            </a:extLst>
          </p:cNvPr>
          <p:cNvSpPr>
            <a:spLocks noGrp="1"/>
          </p:cNvSpPr>
          <p:nvPr>
            <p:ph type="title"/>
          </p:nvPr>
        </p:nvSpPr>
        <p:spPr/>
        <p:txBody>
          <a:bodyPr/>
          <a:lstStyle/>
          <a:p>
            <a:r>
              <a:rPr lang="en-US">
                <a:cs typeface="Calibri Light"/>
              </a:rPr>
              <a:t>F0 Normalization and Centering</a:t>
            </a:r>
          </a:p>
        </p:txBody>
      </p:sp>
      <p:sp>
        <p:nvSpPr>
          <p:cNvPr id="4" name="Content Placeholder 3">
            <a:extLst>
              <a:ext uri="{FF2B5EF4-FFF2-40B4-BE49-F238E27FC236}">
                <a16:creationId xmlns:a16="http://schemas.microsoft.com/office/drawing/2014/main" id="{AC10B903-E3E6-DD43-A4B8-EB418CF735B8}"/>
              </a:ext>
            </a:extLst>
          </p:cNvPr>
          <p:cNvSpPr>
            <a:spLocks noGrp="1"/>
          </p:cNvSpPr>
          <p:nvPr>
            <p:ph idx="1"/>
          </p:nvPr>
        </p:nvSpPr>
        <p:spPr>
          <a:xfrm>
            <a:off x="838200" y="1599407"/>
            <a:ext cx="10515600" cy="4994274"/>
          </a:xfrm>
        </p:spPr>
        <p:txBody>
          <a:bodyPr vert="horz" lIns="91440" tIns="45720" rIns="91440" bIns="45720" rtlCol="0" anchor="t">
            <a:noAutofit/>
          </a:bodyPr>
          <a:lstStyle/>
          <a:p>
            <a:pPr marL="0" indent="0">
              <a:buNone/>
            </a:pPr>
            <a:r>
              <a:rPr lang="en-US" sz="3200">
                <a:cs typeface="Calibri" panose="020F0502020204030204"/>
              </a:rPr>
              <a:t>Data-processing approaches: w</a:t>
            </a:r>
            <a:r>
              <a:rPr lang="en-US">
                <a:cs typeface="Calibri" panose="020F0502020204030204"/>
              </a:rPr>
              <a:t>hy</a:t>
            </a:r>
            <a:r>
              <a:rPr lang="en-US" sz="2800">
                <a:cs typeface="Calibri" panose="020F0502020204030204"/>
              </a:rPr>
              <a:t>?</a:t>
            </a:r>
            <a:endParaRPr lang="en-US">
              <a:cs typeface="Calibri" panose="020F0502020204030204"/>
            </a:endParaRPr>
          </a:p>
          <a:p>
            <a:pPr marL="0" indent="0">
              <a:buNone/>
            </a:pPr>
            <a:endParaRPr lang="en-US">
              <a:cs typeface="Calibri" panose="020F0502020204030204"/>
            </a:endParaRPr>
          </a:p>
          <a:p>
            <a:r>
              <a:rPr lang="en-US" sz="3200">
                <a:cs typeface="Calibri" panose="020F0502020204030204"/>
              </a:rPr>
              <a:t>By-speaker normalization</a:t>
            </a:r>
          </a:p>
          <a:p>
            <a:pPr lvl="1" indent="-342900"/>
            <a:r>
              <a:rPr lang="en-US" sz="2800">
                <a:cs typeface="Calibri" panose="020F0502020204030204"/>
              </a:rPr>
              <a:t>Abstract away from speaker pitch range (e.g., Male vs. Female)</a:t>
            </a:r>
          </a:p>
          <a:p>
            <a:pPr lvl="1" indent="-342900"/>
            <a:r>
              <a:rPr lang="en-US" sz="2800">
                <a:cs typeface="Calibri" panose="020F0502020204030204"/>
              </a:rPr>
              <a:t>Comparing f0 with range of all span categories and items from that speaker</a:t>
            </a:r>
          </a:p>
          <a:p>
            <a:pPr marL="342900" lvl="1" indent="0">
              <a:buNone/>
            </a:pPr>
            <a:endParaRPr lang="en-US" sz="2800">
              <a:cs typeface="Calibri" panose="020F0502020204030204"/>
            </a:endParaRPr>
          </a:p>
          <a:p>
            <a:r>
              <a:rPr lang="en-US" sz="3200">
                <a:cs typeface="Calibri" panose="020F0502020204030204"/>
              </a:rPr>
              <a:t>By-token normalization?</a:t>
            </a:r>
          </a:p>
          <a:p>
            <a:pPr lvl="1" indent="-342900"/>
            <a:r>
              <a:rPr lang="en-US" sz="2800">
                <a:cs typeface="Calibri" panose="020F0502020204030204"/>
              </a:rPr>
              <a:t>Sag theory: equations based on differences in terms of token's F0 range (</a:t>
            </a:r>
            <a:r>
              <a:rPr lang="en-US" sz="2800" err="1">
                <a:cs typeface="Calibri" panose="020F0502020204030204"/>
              </a:rPr>
              <a:t>Pierrehumbert</a:t>
            </a:r>
            <a:r>
              <a:rPr lang="en-US" sz="2800">
                <a:cs typeface="Calibri" panose="020F0502020204030204"/>
              </a:rPr>
              <a:t> 1981)</a:t>
            </a:r>
          </a:p>
          <a:p>
            <a:pPr marL="0" indent="0">
              <a:buNone/>
            </a:pPr>
            <a:endParaRPr lang="en-US">
              <a:cs typeface="Calibri" panose="020F0502020204030204"/>
            </a:endParaRPr>
          </a:p>
        </p:txBody>
      </p:sp>
      <p:sp>
        <p:nvSpPr>
          <p:cNvPr id="7" name="Slide Number Placeholder 6">
            <a:extLst>
              <a:ext uri="{FF2B5EF4-FFF2-40B4-BE49-F238E27FC236}">
                <a16:creationId xmlns:a16="http://schemas.microsoft.com/office/drawing/2014/main" id="{06B4A5BA-1109-A49D-F7B6-DA3DEE0BA276}"/>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397092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FB8D-905E-629F-6231-2A28C138A33B}"/>
              </a:ext>
            </a:extLst>
          </p:cNvPr>
          <p:cNvSpPr>
            <a:spLocks noGrp="1"/>
          </p:cNvSpPr>
          <p:nvPr>
            <p:ph type="title"/>
          </p:nvPr>
        </p:nvSpPr>
        <p:spPr/>
        <p:txBody>
          <a:bodyPr/>
          <a:lstStyle/>
          <a:p>
            <a:r>
              <a:rPr lang="en-US" b="1">
                <a:latin typeface="Calibri"/>
                <a:cs typeface="Calibri"/>
              </a:rPr>
              <a:t>Incomplete Neutralization for LH, HH Tones?</a:t>
            </a:r>
            <a:endParaRPr lang="en-US"/>
          </a:p>
        </p:txBody>
      </p:sp>
      <p:sp>
        <p:nvSpPr>
          <p:cNvPr id="3" name="Content Placeholder 2">
            <a:extLst>
              <a:ext uri="{FF2B5EF4-FFF2-40B4-BE49-F238E27FC236}">
                <a16:creationId xmlns:a16="http://schemas.microsoft.com/office/drawing/2014/main" id="{A4241307-44C0-C6BB-781A-12C939391D10}"/>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en-US" sz="3100">
              <a:solidFill>
                <a:srgbClr val="000000"/>
              </a:solidFill>
              <a:cs typeface="Calibri"/>
            </a:endParaRPr>
          </a:p>
          <a:p>
            <a:r>
              <a:rPr lang="en-US" sz="3300">
                <a:solidFill>
                  <a:srgbClr val="000000"/>
                </a:solidFill>
                <a:cs typeface="Calibri"/>
              </a:rPr>
              <a:t>Question</a:t>
            </a:r>
            <a:r>
              <a:rPr lang="en-US" sz="3300">
                <a:cs typeface="Calibri"/>
              </a:rPr>
              <a:t>: Do LH and HH spans have different degrees of sag in their phonetic implementations?</a:t>
            </a:r>
            <a:endParaRPr lang="en-US">
              <a:cs typeface="Calibri" panose="020F0502020204030204"/>
            </a:endParaRPr>
          </a:p>
          <a:p>
            <a:endParaRPr lang="en-US" sz="3300">
              <a:solidFill>
                <a:srgbClr val="000000"/>
              </a:solidFill>
              <a:cs typeface="Calibri"/>
            </a:endParaRPr>
          </a:p>
          <a:p>
            <a:pPr lvl="1"/>
            <a:r>
              <a:rPr lang="en-US" sz="2900" err="1">
                <a:solidFill>
                  <a:srgbClr val="000000"/>
                </a:solidFill>
                <a:cs typeface="Calibri"/>
              </a:rPr>
              <a:t>Pierrehumbert</a:t>
            </a:r>
            <a:r>
              <a:rPr lang="en-US" sz="2900">
                <a:solidFill>
                  <a:srgbClr val="000000"/>
                </a:solidFill>
                <a:cs typeface="Calibri"/>
              </a:rPr>
              <a:t> 1980 – sag is a function of distance between 2 (intonational) tonal targets</a:t>
            </a:r>
            <a:endParaRPr lang="en-US" sz="2900">
              <a:solidFill>
                <a:srgbClr val="000000"/>
              </a:solidFill>
              <a:ea typeface="Calibri"/>
              <a:cs typeface="Calibri"/>
            </a:endParaRPr>
          </a:p>
          <a:p>
            <a:pPr lvl="1"/>
            <a:r>
              <a:rPr lang="en-US" sz="2900">
                <a:solidFill>
                  <a:srgbClr val="000000"/>
                </a:solidFill>
                <a:cs typeface="Calibri"/>
              </a:rPr>
              <a:t>Little work on whether there's similar phonetic implementation in lexical/grammatical tonal spreading processes</a:t>
            </a:r>
            <a:endParaRPr lang="en-US" sz="2900">
              <a:solidFill>
                <a:srgbClr val="000000"/>
              </a:solidFill>
              <a:ea typeface="Calibri"/>
              <a:cs typeface="Calibri"/>
            </a:endParaRPr>
          </a:p>
          <a:p>
            <a:pPr lvl="1"/>
            <a:r>
              <a:rPr lang="en-US" sz="2900">
                <a:solidFill>
                  <a:srgbClr val="000000"/>
                </a:solidFill>
                <a:cs typeface="Calibri"/>
              </a:rPr>
              <a:t>Different underlying specification, good test case for tonal incomplete neutralization</a:t>
            </a:r>
            <a:endParaRPr lang="en-US" sz="2900">
              <a:solidFill>
                <a:srgbClr val="000000"/>
              </a:solidFill>
              <a:ea typeface="Calibri"/>
              <a:cs typeface="Calibri"/>
            </a:endParaRPr>
          </a:p>
          <a:p>
            <a:pPr lvl="2"/>
            <a:r>
              <a:rPr lang="en-US" sz="2500">
                <a:solidFill>
                  <a:srgbClr val="000000"/>
                </a:solidFill>
                <a:cs typeface="Calibri"/>
              </a:rPr>
              <a:t>A lot of work on incomplete neutralization with segments, not so much on tone (</a:t>
            </a:r>
            <a:r>
              <a:rPr lang="en-US" sz="2100" err="1">
                <a:solidFill>
                  <a:srgbClr val="000000"/>
                </a:solidFill>
                <a:cs typeface="Calibri"/>
              </a:rPr>
              <a:t>Nicenboim</a:t>
            </a:r>
            <a:r>
              <a:rPr lang="en-US" sz="2100">
                <a:solidFill>
                  <a:srgbClr val="000000"/>
                </a:solidFill>
                <a:cs typeface="Calibri"/>
              </a:rPr>
              <a:t> et al. 2018)</a:t>
            </a:r>
            <a:endParaRPr lang="en-US" sz="2100">
              <a:cs typeface="Calibri"/>
            </a:endParaRPr>
          </a:p>
          <a:p>
            <a:endParaRPr lang="en-US" sz="3300">
              <a:solidFill>
                <a:srgbClr val="000000"/>
              </a:solidFill>
              <a:cs typeface="Calibri"/>
            </a:endParaRPr>
          </a:p>
          <a:p>
            <a:endParaRPr lang="en-US" sz="3300">
              <a:solidFill>
                <a:srgbClr val="000000"/>
              </a:solidFill>
              <a:cs typeface="Calibri"/>
            </a:endParaRPr>
          </a:p>
          <a:p>
            <a:endParaRPr lang="en-US" sz="3300">
              <a:solidFill>
                <a:srgbClr val="7030A0"/>
              </a:solidFill>
              <a:cs typeface="Calibri"/>
            </a:endParaRPr>
          </a:p>
          <a:p>
            <a:endParaRPr lang="en-US">
              <a:solidFill>
                <a:srgbClr val="000000"/>
              </a:solidFill>
              <a:cs typeface="Calibri"/>
            </a:endParaRPr>
          </a:p>
        </p:txBody>
      </p:sp>
      <p:sp>
        <p:nvSpPr>
          <p:cNvPr id="4" name="Slide Number Placeholder 3">
            <a:extLst>
              <a:ext uri="{FF2B5EF4-FFF2-40B4-BE49-F238E27FC236}">
                <a16:creationId xmlns:a16="http://schemas.microsoft.com/office/drawing/2014/main" id="{3759EC9E-AB5E-53F0-21EE-50BF2652EC3F}"/>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10229197"/>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B3A8-D14F-0140-F0F7-90484B5CEF61}"/>
              </a:ext>
            </a:extLst>
          </p:cNvPr>
          <p:cNvSpPr>
            <a:spLocks noGrp="1"/>
          </p:cNvSpPr>
          <p:nvPr>
            <p:ph type="title"/>
          </p:nvPr>
        </p:nvSpPr>
        <p:spPr>
          <a:xfrm>
            <a:off x="470338" y="641022"/>
            <a:ext cx="4222532" cy="1338700"/>
          </a:xfrm>
        </p:spPr>
        <p:txBody>
          <a:bodyPr/>
          <a:lstStyle/>
          <a:p>
            <a:r>
              <a:rPr lang="en-US">
                <a:cs typeface="Calibri Light"/>
              </a:rPr>
              <a:t>By-Speaker Z-Score Inputs </a:t>
            </a:r>
            <a:endParaRPr lang="en-US"/>
          </a:p>
        </p:txBody>
      </p:sp>
      <p:pic>
        <p:nvPicPr>
          <p:cNvPr id="5" name="Picture 5" descr="A graph of different colored lines&#10;&#10;Description automatically generated">
            <a:extLst>
              <a:ext uri="{FF2B5EF4-FFF2-40B4-BE49-F238E27FC236}">
                <a16:creationId xmlns:a16="http://schemas.microsoft.com/office/drawing/2014/main" id="{A8DAF94E-350A-B995-5017-14BA87F200F4}"/>
              </a:ext>
            </a:extLst>
          </p:cNvPr>
          <p:cNvPicPr>
            <a:picLocks noGrp="1" noChangeAspect="1"/>
          </p:cNvPicPr>
          <p:nvPr>
            <p:ph idx="1"/>
          </p:nvPr>
        </p:nvPicPr>
        <p:blipFill>
          <a:blip r:embed="rId2"/>
          <a:stretch>
            <a:fillRect/>
          </a:stretch>
        </p:blipFill>
        <p:spPr>
          <a:xfrm>
            <a:off x="5352365" y="235936"/>
            <a:ext cx="6400813" cy="6400813"/>
          </a:xfrm>
          <a:prstGeom prst="rect">
            <a:avLst/>
          </a:prstGeom>
        </p:spPr>
      </p:pic>
      <p:sp>
        <p:nvSpPr>
          <p:cNvPr id="4" name="Slide Number Placeholder 3">
            <a:extLst>
              <a:ext uri="{FF2B5EF4-FFF2-40B4-BE49-F238E27FC236}">
                <a16:creationId xmlns:a16="http://schemas.microsoft.com/office/drawing/2014/main" id="{1D30DD45-EAA8-2F10-44CC-C40DA4F05FC1}"/>
              </a:ext>
            </a:extLst>
          </p:cNvPr>
          <p:cNvSpPr>
            <a:spLocks noGrp="1"/>
          </p:cNvSpPr>
          <p:nvPr>
            <p:ph type="sldNum" sz="quarter" idx="12"/>
          </p:nvPr>
        </p:nvSpPr>
        <p:spPr/>
        <p:txBody>
          <a:bodyPr/>
          <a:lstStyle/>
          <a:p>
            <a:fld id="{330EA680-D336-4FF7-8B7A-9848BB0A1C32}" type="slidenum">
              <a:rPr lang="en-US" smtClean="0"/>
              <a:t>40</a:t>
            </a:fld>
            <a:endParaRPr lang="en-US"/>
          </a:p>
        </p:txBody>
      </p:sp>
      <p:sp>
        <p:nvSpPr>
          <p:cNvPr id="6" name="TextBox 5">
            <a:extLst>
              <a:ext uri="{FF2B5EF4-FFF2-40B4-BE49-F238E27FC236}">
                <a16:creationId xmlns:a16="http://schemas.microsoft.com/office/drawing/2014/main" id="{2224F695-C892-500B-E34F-B26CCA513F06}"/>
              </a:ext>
            </a:extLst>
          </p:cNvPr>
          <p:cNvSpPr txBox="1"/>
          <p:nvPr/>
        </p:nvSpPr>
        <p:spPr>
          <a:xfrm>
            <a:off x="476250" y="2331982"/>
            <a:ext cx="465082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cs typeface="Calibri"/>
              </a:rPr>
              <a:t>Speaker 10</a:t>
            </a:r>
          </a:p>
          <a:p>
            <a:pPr marL="457200" indent="-457200">
              <a:buFont typeface="Arial"/>
              <a:buChar char="•"/>
            </a:pPr>
            <a:endParaRPr lang="en-US" sz="3200">
              <a:cs typeface="Calibri"/>
            </a:endParaRPr>
          </a:p>
          <a:p>
            <a:pPr marL="457200" indent="-457200">
              <a:buFont typeface="Arial"/>
              <a:buChar char="•"/>
            </a:pPr>
            <a:endParaRPr lang="en-US" sz="3200">
              <a:cs typeface="Calibri"/>
            </a:endParaRPr>
          </a:p>
          <a:p>
            <a:pPr marL="457200" indent="-457200">
              <a:buFont typeface="Arial"/>
              <a:buChar char="•"/>
            </a:pPr>
            <a:r>
              <a:rPr lang="en-US" sz="3200">
                <a:cs typeface="Calibri"/>
              </a:rPr>
              <a:t>Comparing F0 with range of all span categories and items from that speaker</a:t>
            </a:r>
          </a:p>
        </p:txBody>
      </p:sp>
    </p:spTree>
    <p:extLst>
      <p:ext uri="{BB962C8B-B14F-4D97-AF65-F5344CB8AC3E}">
        <p14:creationId xmlns:p14="http://schemas.microsoft.com/office/powerpoint/2010/main" val="1131260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그림 5" descr="A graph of different colored lines&#10;&#10;Description automatically generated">
            <a:extLst>
              <a:ext uri="{FF2B5EF4-FFF2-40B4-BE49-F238E27FC236}">
                <a16:creationId xmlns:a16="http://schemas.microsoft.com/office/drawing/2014/main" id="{DC0F284A-99E5-AA8B-466C-BF88A5079105}"/>
              </a:ext>
            </a:extLst>
          </p:cNvPr>
          <p:cNvPicPr>
            <a:picLocks noGrp="1" noChangeAspect="1"/>
          </p:cNvPicPr>
          <p:nvPr>
            <p:ph idx="1"/>
          </p:nvPr>
        </p:nvPicPr>
        <p:blipFill>
          <a:blip r:embed="rId2"/>
          <a:stretch>
            <a:fillRect/>
          </a:stretch>
        </p:blipFill>
        <p:spPr>
          <a:xfrm>
            <a:off x="91136" y="354961"/>
            <a:ext cx="11822358" cy="5752434"/>
          </a:xfrm>
        </p:spPr>
      </p:pic>
      <p:sp>
        <p:nvSpPr>
          <p:cNvPr id="4" name="슬라이드 번호 개체 틀 3">
            <a:extLst>
              <a:ext uri="{FF2B5EF4-FFF2-40B4-BE49-F238E27FC236}">
                <a16:creationId xmlns:a16="http://schemas.microsoft.com/office/drawing/2014/main" id="{1A4F8EC9-39AE-7A99-E2A4-17C01B071113}"/>
              </a:ext>
            </a:extLst>
          </p:cNvPr>
          <p:cNvSpPr>
            <a:spLocks noGrp="1"/>
          </p:cNvSpPr>
          <p:nvPr>
            <p:ph type="sldNum" sz="quarter" idx="12"/>
          </p:nvPr>
        </p:nvSpPr>
        <p:spPr/>
        <p:txBody>
          <a:bodyPr/>
          <a:lstStyle/>
          <a:p>
            <a:fld id="{330EA680-D336-4FF7-8B7A-9848BB0A1C32}" type="slidenum">
              <a:rPr lang="en-US" smtClean="0"/>
              <a:t>41</a:t>
            </a:fld>
            <a:endParaRPr lang="en-US"/>
          </a:p>
        </p:txBody>
      </p:sp>
    </p:spTree>
    <p:extLst>
      <p:ext uri="{BB962C8B-B14F-4D97-AF65-F5344CB8AC3E}">
        <p14:creationId xmlns:p14="http://schemas.microsoft.com/office/powerpoint/2010/main" val="2474638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89C-43E9-597B-959F-08A2C089B238}"/>
              </a:ext>
            </a:extLst>
          </p:cNvPr>
          <p:cNvSpPr>
            <a:spLocks noGrp="1"/>
          </p:cNvSpPr>
          <p:nvPr>
            <p:ph type="title"/>
          </p:nvPr>
        </p:nvSpPr>
        <p:spPr/>
        <p:txBody>
          <a:bodyPr>
            <a:normAutofit/>
          </a:bodyPr>
          <a:lstStyle/>
          <a:p>
            <a:pPr algn="ctr"/>
            <a:r>
              <a:rPr lang="en-US" sz="2800">
                <a:latin typeface="Arial"/>
                <a:cs typeface="Arial"/>
              </a:rPr>
              <a:t>Functional Principal Components Analysis (FPCA)</a:t>
            </a:r>
            <a:endParaRPr lang="en-US"/>
          </a:p>
        </p:txBody>
      </p:sp>
      <p:sp>
        <p:nvSpPr>
          <p:cNvPr id="3" name="Content Placeholder 2">
            <a:extLst>
              <a:ext uri="{FF2B5EF4-FFF2-40B4-BE49-F238E27FC236}">
                <a16:creationId xmlns:a16="http://schemas.microsoft.com/office/drawing/2014/main" id="{A8DDB80E-6F47-EC91-E462-8B95950BB43D}"/>
              </a:ext>
            </a:extLst>
          </p:cNvPr>
          <p:cNvSpPr>
            <a:spLocks noGrp="1"/>
          </p:cNvSpPr>
          <p:nvPr>
            <p:ph idx="1"/>
          </p:nvPr>
        </p:nvSpPr>
        <p:spPr>
          <a:xfrm>
            <a:off x="838200" y="1825625"/>
            <a:ext cx="10515600" cy="4518351"/>
          </a:xfrm>
        </p:spPr>
        <p:txBody>
          <a:bodyPr vert="horz" lIns="91440" tIns="45720" rIns="91440" bIns="45720" rtlCol="0" anchor="t">
            <a:normAutofit lnSpcReduction="10000"/>
          </a:bodyPr>
          <a:lstStyle/>
          <a:p>
            <a:pPr marL="0" indent="0">
              <a:buNone/>
            </a:pPr>
            <a:r>
              <a:rPr lang="en-US">
                <a:solidFill>
                  <a:srgbClr val="000000"/>
                </a:solidFill>
                <a:cs typeface="Calibri"/>
              </a:rPr>
              <a:t>Mixed effects linear regression model: </a:t>
            </a:r>
            <a:endParaRPr lang="en-US"/>
          </a:p>
          <a:p>
            <a:pPr marL="457200" lvl="1" indent="0">
              <a:buNone/>
            </a:pPr>
            <a:r>
              <a:rPr lang="en-US">
                <a:solidFill>
                  <a:srgbClr val="000000"/>
                </a:solidFill>
                <a:cs typeface="Calibri"/>
              </a:rPr>
              <a:t>Predict sag PC weight from span type (LH or HH)</a:t>
            </a:r>
          </a:p>
          <a:p>
            <a:pPr marL="457200" lvl="1" indent="0">
              <a:buNone/>
            </a:pPr>
            <a:r>
              <a:rPr lang="en-US">
                <a:solidFill>
                  <a:srgbClr val="000000"/>
                </a:solidFill>
                <a:cs typeface="Calibri"/>
              </a:rPr>
              <a:t>By-speaker random intercepts</a:t>
            </a:r>
          </a:p>
          <a:p>
            <a:pPr marL="457200" lvl="1" indent="0">
              <a:buNone/>
            </a:pPr>
            <a:r>
              <a:rPr lang="en-US">
                <a:solidFill>
                  <a:srgbClr val="000000"/>
                </a:solidFill>
                <a:cs typeface="Calibri"/>
              </a:rPr>
              <a:t>Do LH and HH f0 contours have significantly different sag PC weights?</a:t>
            </a:r>
            <a:endParaRPr lang="en-US"/>
          </a:p>
          <a:p>
            <a:pPr marL="457200" lvl="1" indent="0">
              <a:buNone/>
            </a:pPr>
            <a:endParaRPr lang="en-US">
              <a:solidFill>
                <a:srgbClr val="000000"/>
              </a:solidFill>
              <a:ea typeface="Calibri"/>
              <a:cs typeface="Calibri"/>
            </a:endParaRPr>
          </a:p>
          <a:p>
            <a:pPr marL="0">
              <a:buNone/>
            </a:pPr>
            <a:r>
              <a:rPr lang="en-US" b="1">
                <a:solidFill>
                  <a:srgbClr val="000000"/>
                </a:solidFill>
                <a:ea typeface="Calibri"/>
                <a:cs typeface="Calibri"/>
              </a:rPr>
              <a:t>Sag PC difference</a:t>
            </a:r>
            <a:r>
              <a:rPr lang="en-US">
                <a:solidFill>
                  <a:srgbClr val="000000"/>
                </a:solidFill>
                <a:ea typeface="Calibri"/>
                <a:cs typeface="Calibri"/>
              </a:rPr>
              <a:t> between LH and HH</a:t>
            </a:r>
          </a:p>
          <a:p>
            <a:pPr marL="571500" lvl="1" indent="-342900"/>
            <a:r>
              <a:rPr lang="en-US" sz="3200">
                <a:solidFill>
                  <a:schemeClr val="accent4"/>
                </a:solidFill>
                <a:ea typeface="Calibri"/>
                <a:cs typeface="Calibri"/>
              </a:rPr>
              <a:t>By-speaker f0 normalization</a:t>
            </a:r>
            <a:r>
              <a:rPr lang="en-US" sz="3200">
                <a:ea typeface="Calibri"/>
                <a:cs typeface="Calibri"/>
              </a:rPr>
              <a:t>: </a:t>
            </a:r>
            <a:r>
              <a:rPr lang="en-US" sz="3200" b="1">
                <a:ea typeface="Calibri"/>
                <a:cs typeface="Calibri"/>
              </a:rPr>
              <a:t>Marginal</a:t>
            </a:r>
            <a:r>
              <a:rPr lang="en-US" sz="3200">
                <a:ea typeface="Calibri"/>
                <a:cs typeface="Calibri"/>
              </a:rPr>
              <a:t> sag PC difference</a:t>
            </a:r>
          </a:p>
          <a:p>
            <a:pPr marL="571500" lvl="1" indent="-342900"/>
            <a:r>
              <a:rPr lang="en-US" sz="3200">
                <a:solidFill>
                  <a:srgbClr val="7030A0"/>
                </a:solidFill>
                <a:ea typeface="Calibri"/>
                <a:cs typeface="Calibri"/>
              </a:rPr>
              <a:t>By-token f0 centering</a:t>
            </a:r>
            <a:r>
              <a:rPr lang="en-US" sz="3200">
                <a:ea typeface="Calibri"/>
                <a:cs typeface="Calibri"/>
              </a:rPr>
              <a:t>: </a:t>
            </a:r>
            <a:r>
              <a:rPr lang="en-US" sz="3200" b="1">
                <a:ea typeface="Calibri"/>
                <a:cs typeface="Calibri"/>
              </a:rPr>
              <a:t>Significant</a:t>
            </a:r>
            <a:r>
              <a:rPr lang="en-US" sz="3200">
                <a:ea typeface="Calibri"/>
                <a:cs typeface="Calibri"/>
              </a:rPr>
              <a:t> sag PC difference</a:t>
            </a:r>
          </a:p>
          <a:p>
            <a:endParaRPr lang="en-US">
              <a:ea typeface="Calibri"/>
              <a:cs typeface="Calibri"/>
            </a:endParaRPr>
          </a:p>
          <a:p>
            <a:r>
              <a:rPr lang="en-US">
                <a:ea typeface="Calibri"/>
                <a:cs typeface="Calibri"/>
              </a:rPr>
              <a:t>Diagnostics show non-normality: heavy-tailed distribution</a:t>
            </a:r>
          </a:p>
        </p:txBody>
      </p:sp>
      <p:sp>
        <p:nvSpPr>
          <p:cNvPr id="4" name="Slide Number Placeholder 3">
            <a:extLst>
              <a:ext uri="{FF2B5EF4-FFF2-40B4-BE49-F238E27FC236}">
                <a16:creationId xmlns:a16="http://schemas.microsoft.com/office/drawing/2014/main" id="{44F01827-740F-1E7E-46DB-B117E41E777F}"/>
              </a:ext>
            </a:extLst>
          </p:cNvPr>
          <p:cNvSpPr>
            <a:spLocks noGrp="1"/>
          </p:cNvSpPr>
          <p:nvPr>
            <p:ph type="sldNum" sz="quarter" idx="12"/>
          </p:nvPr>
        </p:nvSpPr>
        <p:spPr/>
        <p:txBody>
          <a:bodyPr/>
          <a:lstStyle/>
          <a:p>
            <a:fld id="{330EA680-D336-4FF7-8B7A-9848BB0A1C32}" type="slidenum">
              <a:rPr lang="en-US" smtClean="0"/>
              <a:t>42</a:t>
            </a:fld>
            <a:endParaRPr lang="en-US"/>
          </a:p>
        </p:txBody>
      </p:sp>
    </p:spTree>
    <p:extLst>
      <p:ext uri="{BB962C8B-B14F-4D97-AF65-F5344CB8AC3E}">
        <p14:creationId xmlns:p14="http://schemas.microsoft.com/office/powerpoint/2010/main" val="391016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7B74-827E-1222-71BC-54CF41B2CF91}"/>
              </a:ext>
            </a:extLst>
          </p:cNvPr>
          <p:cNvSpPr>
            <a:spLocks noGrp="1"/>
          </p:cNvSpPr>
          <p:nvPr>
            <p:ph type="title"/>
          </p:nvPr>
        </p:nvSpPr>
        <p:spPr/>
        <p:txBody>
          <a:bodyPr/>
          <a:lstStyle/>
          <a:p>
            <a:r>
              <a:rPr lang="en-US">
                <a:cs typeface="Calibri Light"/>
              </a:rPr>
              <a:t>By-Speaker Z-Score vs By-Token Centering: Fixed Scale</a:t>
            </a:r>
            <a:endParaRPr lang="en-US"/>
          </a:p>
        </p:txBody>
      </p:sp>
      <p:sp>
        <p:nvSpPr>
          <p:cNvPr id="4" name="Slide Number Placeholder 3">
            <a:extLst>
              <a:ext uri="{FF2B5EF4-FFF2-40B4-BE49-F238E27FC236}">
                <a16:creationId xmlns:a16="http://schemas.microsoft.com/office/drawing/2014/main" id="{DABFA44B-C6A2-C24E-61EB-4A95341D00AD}"/>
              </a:ext>
            </a:extLst>
          </p:cNvPr>
          <p:cNvSpPr>
            <a:spLocks noGrp="1"/>
          </p:cNvSpPr>
          <p:nvPr>
            <p:ph type="sldNum" sz="quarter" idx="12"/>
          </p:nvPr>
        </p:nvSpPr>
        <p:spPr/>
        <p:txBody>
          <a:bodyPr/>
          <a:lstStyle/>
          <a:p>
            <a:fld id="{330EA680-D336-4FF7-8B7A-9848BB0A1C32}" type="slidenum">
              <a:rPr lang="en-US" smtClean="0"/>
              <a:t>43</a:t>
            </a:fld>
            <a:endParaRPr lang="en-US"/>
          </a:p>
        </p:txBody>
      </p:sp>
      <p:sp>
        <p:nvSpPr>
          <p:cNvPr id="3" name="TextBox 2">
            <a:extLst>
              <a:ext uri="{FF2B5EF4-FFF2-40B4-BE49-F238E27FC236}">
                <a16:creationId xmlns:a16="http://schemas.microsoft.com/office/drawing/2014/main" id="{C05F2A79-ABF0-73C5-00E4-BB2B7BA2E8C6}"/>
              </a:ext>
            </a:extLst>
          </p:cNvPr>
          <p:cNvSpPr txBox="1"/>
          <p:nvPr/>
        </p:nvSpPr>
        <p:spPr>
          <a:xfrm>
            <a:off x="226630" y="2939611"/>
            <a:ext cx="233198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FPCA: </a:t>
            </a:r>
            <a:r>
              <a:rPr lang="en-US" sz="2800" b="1">
                <a:cs typeface="Calibri"/>
              </a:rPr>
              <a:t>significant</a:t>
            </a:r>
            <a:r>
              <a:rPr lang="en-US" sz="2800">
                <a:cs typeface="Calibri"/>
              </a:rPr>
              <a:t> difference between sag PC weights for LH and HH</a:t>
            </a:r>
            <a:endParaRPr lang="en-US" sz="2000">
              <a:cs typeface="Calibri" panose="020F0502020204030204"/>
            </a:endParaRPr>
          </a:p>
        </p:txBody>
      </p:sp>
      <p:sp>
        <p:nvSpPr>
          <p:cNvPr id="9" name="TextBox 8">
            <a:extLst>
              <a:ext uri="{FF2B5EF4-FFF2-40B4-BE49-F238E27FC236}">
                <a16:creationId xmlns:a16="http://schemas.microsoft.com/office/drawing/2014/main" id="{78A3DF2A-D77C-8B96-4506-EE919C710A04}"/>
              </a:ext>
            </a:extLst>
          </p:cNvPr>
          <p:cNvSpPr txBox="1"/>
          <p:nvPr/>
        </p:nvSpPr>
        <p:spPr>
          <a:xfrm>
            <a:off x="9712216" y="2939611"/>
            <a:ext cx="233198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FPCA: </a:t>
            </a:r>
            <a:r>
              <a:rPr lang="en-US" sz="2800" b="1">
                <a:cs typeface="Calibri"/>
              </a:rPr>
              <a:t>marginal</a:t>
            </a:r>
            <a:r>
              <a:rPr lang="en-US" sz="2800">
                <a:cs typeface="Calibri"/>
              </a:rPr>
              <a:t> difference between sag PC weights for LH and HH</a:t>
            </a:r>
            <a:endParaRPr lang="en-US" sz="2000">
              <a:cs typeface="Calibri" panose="020F0502020204030204"/>
            </a:endParaRPr>
          </a:p>
        </p:txBody>
      </p:sp>
      <p:pic>
        <p:nvPicPr>
          <p:cNvPr id="5" name="Picture 5" descr="A graph of different colored lines&#10;&#10;Description automatically generated">
            <a:extLst>
              <a:ext uri="{FF2B5EF4-FFF2-40B4-BE49-F238E27FC236}">
                <a16:creationId xmlns:a16="http://schemas.microsoft.com/office/drawing/2014/main" id="{1E2C7A33-85B0-6F63-CD6A-22F88AE1FA5E}"/>
              </a:ext>
            </a:extLst>
          </p:cNvPr>
          <p:cNvPicPr>
            <a:picLocks noChangeAspect="1"/>
          </p:cNvPicPr>
          <p:nvPr/>
        </p:nvPicPr>
        <p:blipFill>
          <a:blip r:embed="rId3"/>
          <a:stretch>
            <a:fillRect/>
          </a:stretch>
        </p:blipFill>
        <p:spPr>
          <a:xfrm>
            <a:off x="2309004" y="1863465"/>
            <a:ext cx="7082934" cy="4387978"/>
          </a:xfrm>
          <a:prstGeom prst="rect">
            <a:avLst/>
          </a:prstGeom>
        </p:spPr>
      </p:pic>
      <p:sp>
        <p:nvSpPr>
          <p:cNvPr id="6" name="TextBox 5">
            <a:extLst>
              <a:ext uri="{FF2B5EF4-FFF2-40B4-BE49-F238E27FC236}">
                <a16:creationId xmlns:a16="http://schemas.microsoft.com/office/drawing/2014/main" id="{4DB4344A-0743-994D-942D-9FE64B2FAF30}"/>
              </a:ext>
            </a:extLst>
          </p:cNvPr>
          <p:cNvSpPr txBox="1"/>
          <p:nvPr/>
        </p:nvSpPr>
        <p:spPr>
          <a:xfrm>
            <a:off x="3878791" y="6347354"/>
            <a:ext cx="4934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Size of difference interacts with duration</a:t>
            </a:r>
          </a:p>
        </p:txBody>
      </p:sp>
    </p:spTree>
    <p:extLst>
      <p:ext uri="{BB962C8B-B14F-4D97-AF65-F5344CB8AC3E}">
        <p14:creationId xmlns:p14="http://schemas.microsoft.com/office/powerpoint/2010/main" val="1981321192"/>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D16C-61A5-05FB-9EA5-D3AD5CBF64B3}"/>
              </a:ext>
            </a:extLst>
          </p:cNvPr>
          <p:cNvSpPr>
            <a:spLocks noGrp="1"/>
          </p:cNvSpPr>
          <p:nvPr>
            <p:ph type="title"/>
          </p:nvPr>
        </p:nvSpPr>
        <p:spPr/>
        <p:txBody>
          <a:bodyPr/>
          <a:lstStyle/>
          <a:p>
            <a:r>
              <a:rPr lang="en-US">
                <a:latin typeface="calibri light"/>
                <a:cs typeface="calibri light"/>
              </a:rPr>
              <a:t>Generalized Additive Mixed-Effects Model (GAMM)</a:t>
            </a:r>
          </a:p>
        </p:txBody>
      </p:sp>
      <p:sp>
        <p:nvSpPr>
          <p:cNvPr id="3" name="Content Placeholder 2">
            <a:extLst>
              <a:ext uri="{FF2B5EF4-FFF2-40B4-BE49-F238E27FC236}">
                <a16:creationId xmlns:a16="http://schemas.microsoft.com/office/drawing/2014/main" id="{B7A384CC-E48A-4387-B975-979765593B21}"/>
              </a:ext>
            </a:extLst>
          </p:cNvPr>
          <p:cNvSpPr>
            <a:spLocks noGrp="1"/>
          </p:cNvSpPr>
          <p:nvPr>
            <p:ph idx="1"/>
          </p:nvPr>
        </p:nvSpPr>
        <p:spPr>
          <a:xfrm>
            <a:off x="838200" y="1825625"/>
            <a:ext cx="7074694" cy="4351338"/>
          </a:xfrm>
        </p:spPr>
        <p:txBody>
          <a:bodyPr vert="horz" lIns="91440" tIns="45720" rIns="91440" bIns="45720" rtlCol="0" anchor="t">
            <a:noAutofit/>
          </a:bodyPr>
          <a:lstStyle/>
          <a:p>
            <a:r>
              <a:rPr lang="en-US" sz="3200">
                <a:cs typeface="Calibri"/>
              </a:rPr>
              <a:t>Like FPCA, can build flexible shape to describe trajectory data</a:t>
            </a:r>
          </a:p>
          <a:p>
            <a:r>
              <a:rPr lang="en-US" sz="3200">
                <a:cs typeface="Calibri"/>
              </a:rPr>
              <a:t>Unlike FPCA, takes category membership into account in optimization</a:t>
            </a:r>
          </a:p>
          <a:p>
            <a:r>
              <a:rPr lang="en-US" sz="3200">
                <a:cs typeface="Calibri"/>
              </a:rPr>
              <a:t>Unlike FPCA, no explicit component shapes (no PCs)</a:t>
            </a:r>
          </a:p>
          <a:p>
            <a:r>
              <a:rPr lang="en-US" sz="3200">
                <a:cs typeface="Calibri"/>
              </a:rPr>
              <a:t>Can be defined to model differences in trajectories</a:t>
            </a:r>
          </a:p>
          <a:p>
            <a:endParaRPr lang="en-US">
              <a:cs typeface="Calibri"/>
            </a:endParaRPr>
          </a:p>
          <a:p>
            <a:endParaRPr lang="en-US">
              <a:cs typeface="Calibri"/>
            </a:endParaRPr>
          </a:p>
          <a:p>
            <a:endParaRPr lang="en-US">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BE419693-1F9C-F0BF-1289-180C7FC3C330}"/>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5" name="Picture 5" descr="A comparison of different values&#10;&#10;Description automatically generated">
            <a:extLst>
              <a:ext uri="{FF2B5EF4-FFF2-40B4-BE49-F238E27FC236}">
                <a16:creationId xmlns:a16="http://schemas.microsoft.com/office/drawing/2014/main" id="{F0E8F895-DC31-7AC8-6D52-C70738982158}"/>
              </a:ext>
            </a:extLst>
          </p:cNvPr>
          <p:cNvPicPr>
            <a:picLocks noChangeAspect="1"/>
          </p:cNvPicPr>
          <p:nvPr/>
        </p:nvPicPr>
        <p:blipFill rotWithShape="1">
          <a:blip r:embed="rId3"/>
          <a:srcRect r="52616" b="391"/>
          <a:stretch/>
        </p:blipFill>
        <p:spPr>
          <a:xfrm>
            <a:off x="7831932" y="975255"/>
            <a:ext cx="3770899" cy="3026343"/>
          </a:xfrm>
          <a:prstGeom prst="rect">
            <a:avLst/>
          </a:prstGeom>
        </p:spPr>
      </p:pic>
      <p:sp>
        <p:nvSpPr>
          <p:cNvPr id="6" name="TextBox 5">
            <a:extLst>
              <a:ext uri="{FF2B5EF4-FFF2-40B4-BE49-F238E27FC236}">
                <a16:creationId xmlns:a16="http://schemas.microsoft.com/office/drawing/2014/main" id="{EAA3592F-70EC-9EDD-D84B-D47C1F21DF9C}"/>
              </a:ext>
            </a:extLst>
          </p:cNvPr>
          <p:cNvSpPr txBox="1"/>
          <p:nvPr/>
        </p:nvSpPr>
        <p:spPr>
          <a:xfrm>
            <a:off x="6602016" y="6027538"/>
            <a:ext cx="15031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Wieling (2018)</a:t>
            </a:r>
            <a:endParaRPr lang="en-US"/>
          </a:p>
        </p:txBody>
      </p:sp>
      <p:pic>
        <p:nvPicPr>
          <p:cNvPr id="7" name="Picture 5" descr="A comparison of different values&#10;&#10;Description automatically generated">
            <a:extLst>
              <a:ext uri="{FF2B5EF4-FFF2-40B4-BE49-F238E27FC236}">
                <a16:creationId xmlns:a16="http://schemas.microsoft.com/office/drawing/2014/main" id="{16BB6812-47D3-10E0-766F-AED26F37679B}"/>
              </a:ext>
            </a:extLst>
          </p:cNvPr>
          <p:cNvPicPr>
            <a:picLocks noChangeAspect="1"/>
          </p:cNvPicPr>
          <p:nvPr/>
        </p:nvPicPr>
        <p:blipFill rotWithShape="1">
          <a:blip r:embed="rId3"/>
          <a:srcRect l="49776" r="149" b="391"/>
          <a:stretch/>
        </p:blipFill>
        <p:spPr>
          <a:xfrm>
            <a:off x="7831931" y="3832755"/>
            <a:ext cx="3985029" cy="3026343"/>
          </a:xfrm>
          <a:prstGeom prst="rect">
            <a:avLst/>
          </a:prstGeom>
        </p:spPr>
      </p:pic>
    </p:spTree>
    <p:extLst>
      <p:ext uri="{BB962C8B-B14F-4D97-AF65-F5344CB8AC3E}">
        <p14:creationId xmlns:p14="http://schemas.microsoft.com/office/powerpoint/2010/main" val="39520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8105-C727-1146-9C2D-E33C07BB35D7}"/>
              </a:ext>
            </a:extLst>
          </p:cNvPr>
          <p:cNvSpPr>
            <a:spLocks noGrp="1"/>
          </p:cNvSpPr>
          <p:nvPr>
            <p:ph type="title"/>
          </p:nvPr>
        </p:nvSpPr>
        <p:spPr/>
        <p:txBody>
          <a:bodyPr/>
          <a:lstStyle/>
          <a:p>
            <a:r>
              <a:rPr lang="en-US" b="1">
                <a:latin typeface="Calibri"/>
                <a:cs typeface="Calibri"/>
              </a:rPr>
              <a:t>Methods</a:t>
            </a:r>
          </a:p>
        </p:txBody>
      </p:sp>
      <p:sp>
        <p:nvSpPr>
          <p:cNvPr id="3" name="Content Placeholder 2">
            <a:extLst>
              <a:ext uri="{FF2B5EF4-FFF2-40B4-BE49-F238E27FC236}">
                <a16:creationId xmlns:a16="http://schemas.microsoft.com/office/drawing/2014/main" id="{0ACFC5F0-2C68-7547-8728-C5E70B014773}"/>
              </a:ext>
            </a:extLst>
          </p:cNvPr>
          <p:cNvSpPr>
            <a:spLocks noGrp="1"/>
          </p:cNvSpPr>
          <p:nvPr>
            <p:ph idx="1"/>
          </p:nvPr>
        </p:nvSpPr>
        <p:spPr>
          <a:xfrm>
            <a:off x="418071" y="1690687"/>
            <a:ext cx="5093043" cy="4802187"/>
          </a:xfrm>
        </p:spPr>
        <p:txBody>
          <a:bodyPr>
            <a:normAutofit fontScale="92500" lnSpcReduction="20000"/>
          </a:bodyPr>
          <a:lstStyle/>
          <a:p>
            <a:r>
              <a:rPr lang="en-US"/>
              <a:t>F0 extracted using VoiceSauce (Shue et al. 2011) with STRAIGHT algorithm (Kawahara et al. 1998) </a:t>
            </a:r>
          </a:p>
          <a:p>
            <a:r>
              <a:rPr lang="en-US"/>
              <a:t>Analyzed from rise onset to offset as marked in Myers et al. (2018)</a:t>
            </a:r>
          </a:p>
          <a:p>
            <a:r>
              <a:rPr lang="en-US"/>
              <a:t> Functional data analysis in R using </a:t>
            </a:r>
            <a:r>
              <a:rPr lang="en-US" i="1" err="1"/>
              <a:t>fda</a:t>
            </a:r>
            <a:r>
              <a:rPr lang="en-US"/>
              <a:t> package (Ramsay et al .2021) </a:t>
            </a:r>
          </a:p>
          <a:p>
            <a:r>
              <a:rPr lang="en-US"/>
              <a:t>b-spline basis functions for F0 contour smoothing and parameterization</a:t>
            </a:r>
          </a:p>
          <a:p>
            <a:r>
              <a:rPr lang="en-US"/>
              <a:t>Mixed effects regressions with span type as dependent variable and principal components (PCs) as fixed effects (and vice versa)</a:t>
            </a:r>
          </a:p>
          <a:p>
            <a:endParaRPr lang="en-US"/>
          </a:p>
        </p:txBody>
      </p:sp>
      <p:sp>
        <p:nvSpPr>
          <p:cNvPr id="5" name="Slide Number Placeholder 4">
            <a:extLst>
              <a:ext uri="{FF2B5EF4-FFF2-40B4-BE49-F238E27FC236}">
                <a16:creationId xmlns:a16="http://schemas.microsoft.com/office/drawing/2014/main" id="{BFF7A21F-A432-47ED-A80C-E1A52CD3839B}"/>
              </a:ext>
            </a:extLst>
          </p:cNvPr>
          <p:cNvSpPr>
            <a:spLocks noGrp="1"/>
          </p:cNvSpPr>
          <p:nvPr>
            <p:ph type="sldNum" sz="quarter" idx="12"/>
          </p:nvPr>
        </p:nvSpPr>
        <p:spPr>
          <a:xfrm>
            <a:off x="9151331" y="182562"/>
            <a:ext cx="2743200" cy="365125"/>
          </a:xfrm>
        </p:spPr>
        <p:txBody>
          <a:bodyPr/>
          <a:lstStyle/>
          <a:p>
            <a:fld id="{330EA680-D336-4FF7-8B7A-9848BB0A1C32}" type="slidenum">
              <a:rPr lang="en-US" smtClean="0"/>
              <a:t>45</a:t>
            </a:fld>
            <a:endParaRPr lang="en-US"/>
          </a:p>
        </p:txBody>
      </p:sp>
      <p:pic>
        <p:nvPicPr>
          <p:cNvPr id="6" name="Picture 5">
            <a:extLst>
              <a:ext uri="{FF2B5EF4-FFF2-40B4-BE49-F238E27FC236}">
                <a16:creationId xmlns:a16="http://schemas.microsoft.com/office/drawing/2014/main" id="{22B992D0-C1F9-BF4C-89F2-D93ADDD784C4}"/>
              </a:ext>
            </a:extLst>
          </p:cNvPr>
          <p:cNvPicPr>
            <a:picLocks noChangeAspect="1"/>
          </p:cNvPicPr>
          <p:nvPr/>
        </p:nvPicPr>
        <p:blipFill>
          <a:blip r:embed="rId2"/>
          <a:stretch>
            <a:fillRect/>
          </a:stretch>
        </p:blipFill>
        <p:spPr>
          <a:xfrm>
            <a:off x="5980498" y="-194597"/>
            <a:ext cx="5655855" cy="3770570"/>
          </a:xfrm>
          <a:prstGeom prst="rect">
            <a:avLst/>
          </a:prstGeom>
        </p:spPr>
      </p:pic>
      <p:sp>
        <p:nvSpPr>
          <p:cNvPr id="7" name="AutoShape 2">
            <a:extLst>
              <a:ext uri="{FF2B5EF4-FFF2-40B4-BE49-F238E27FC236}">
                <a16:creationId xmlns:a16="http://schemas.microsoft.com/office/drawing/2014/main" id="{B801FD33-CB7C-4144-8A40-0627DB562F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Chart, line chart&#10;&#10;Description automatically generated">
            <a:extLst>
              <a:ext uri="{FF2B5EF4-FFF2-40B4-BE49-F238E27FC236}">
                <a16:creationId xmlns:a16="http://schemas.microsoft.com/office/drawing/2014/main" id="{43E6D0C6-7D74-6546-996D-BC0E19942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349" y="3408412"/>
            <a:ext cx="5692753" cy="3517800"/>
          </a:xfrm>
          <a:prstGeom prst="rect">
            <a:avLst/>
          </a:prstGeom>
        </p:spPr>
      </p:pic>
      <p:sp>
        <p:nvSpPr>
          <p:cNvPr id="12" name="Rectangle 11">
            <a:extLst>
              <a:ext uri="{FF2B5EF4-FFF2-40B4-BE49-F238E27FC236}">
                <a16:creationId xmlns:a16="http://schemas.microsoft.com/office/drawing/2014/main" id="{6636CBE7-D9D9-1E49-A33D-169630AE894E}"/>
              </a:ext>
            </a:extLst>
          </p:cNvPr>
          <p:cNvSpPr/>
          <p:nvPr/>
        </p:nvSpPr>
        <p:spPr>
          <a:xfrm>
            <a:off x="7596236" y="293631"/>
            <a:ext cx="2211859" cy="2143298"/>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2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89C-43E9-597B-959F-08A2C089B238}"/>
              </a:ext>
            </a:extLst>
          </p:cNvPr>
          <p:cNvSpPr>
            <a:spLocks noGrp="1"/>
          </p:cNvSpPr>
          <p:nvPr>
            <p:ph type="title"/>
          </p:nvPr>
        </p:nvSpPr>
        <p:spPr/>
        <p:txBody>
          <a:bodyPr>
            <a:normAutofit/>
          </a:bodyPr>
          <a:lstStyle/>
          <a:p>
            <a:pPr algn="ctr"/>
            <a:r>
              <a:rPr lang="en-US" sz="2800">
                <a:latin typeface="Arial"/>
                <a:cs typeface="Arial"/>
              </a:rPr>
              <a:t>FPCA Findings</a:t>
            </a:r>
            <a:endParaRPr lang="en-US"/>
          </a:p>
        </p:txBody>
      </p:sp>
      <p:sp>
        <p:nvSpPr>
          <p:cNvPr id="3" name="Content Placeholder 2">
            <a:extLst>
              <a:ext uri="{FF2B5EF4-FFF2-40B4-BE49-F238E27FC236}">
                <a16:creationId xmlns:a16="http://schemas.microsoft.com/office/drawing/2014/main" id="{A8DDB80E-6F47-EC91-E462-8B95950BB43D}"/>
              </a:ext>
            </a:extLst>
          </p:cNvPr>
          <p:cNvSpPr>
            <a:spLocks noGrp="1"/>
          </p:cNvSpPr>
          <p:nvPr>
            <p:ph idx="1"/>
          </p:nvPr>
        </p:nvSpPr>
        <p:spPr/>
        <p:txBody>
          <a:bodyPr vert="horz" lIns="91440" tIns="45720" rIns="91440" bIns="45720" rtlCol="0" anchor="t">
            <a:normAutofit/>
          </a:bodyPr>
          <a:lstStyle/>
          <a:p>
            <a:endParaRPr lang="en-US">
              <a:ea typeface="Calibri" panose="020F0502020204030204"/>
              <a:cs typeface="Calibri"/>
            </a:endParaRPr>
          </a:p>
          <a:p>
            <a:pPr marL="0" indent="0">
              <a:buNone/>
            </a:pPr>
            <a:endParaRPr lang="en-US">
              <a:ea typeface="Calibri" panose="020F0502020204030204"/>
              <a:cs typeface="Calibri"/>
            </a:endParaRPr>
          </a:p>
          <a:p>
            <a:pPr marL="0" indent="0">
              <a:buNone/>
            </a:pPr>
            <a:endParaRPr lang="en-US">
              <a:ea typeface="Calibri" panose="020F0502020204030204"/>
              <a:cs typeface="Calibri"/>
            </a:endParaRPr>
          </a:p>
          <a:p>
            <a:endParaRPr lang="en-US">
              <a:ea typeface="Calibri" panose="020F0502020204030204"/>
              <a:cs typeface="Calibri"/>
            </a:endParaRPr>
          </a:p>
        </p:txBody>
      </p:sp>
      <p:sp>
        <p:nvSpPr>
          <p:cNvPr id="4" name="Slide Number Placeholder 3">
            <a:extLst>
              <a:ext uri="{FF2B5EF4-FFF2-40B4-BE49-F238E27FC236}">
                <a16:creationId xmlns:a16="http://schemas.microsoft.com/office/drawing/2014/main" id="{44F01827-740F-1E7E-46DB-B117E41E777F}"/>
              </a:ext>
            </a:extLst>
          </p:cNvPr>
          <p:cNvSpPr>
            <a:spLocks noGrp="1"/>
          </p:cNvSpPr>
          <p:nvPr>
            <p:ph type="sldNum" sz="quarter" idx="12"/>
          </p:nvPr>
        </p:nvSpPr>
        <p:spPr/>
        <p:txBody>
          <a:bodyPr/>
          <a:lstStyle/>
          <a:p>
            <a:fld id="{330EA680-D336-4FF7-8B7A-9848BB0A1C32}" type="slidenum">
              <a:rPr lang="en-US" smtClean="0"/>
              <a:t>46</a:t>
            </a:fld>
            <a:endParaRPr lang="en-US"/>
          </a:p>
        </p:txBody>
      </p:sp>
      <p:graphicFrame>
        <p:nvGraphicFramePr>
          <p:cNvPr id="5" name="Table 5">
            <a:extLst>
              <a:ext uri="{FF2B5EF4-FFF2-40B4-BE49-F238E27FC236}">
                <a16:creationId xmlns:a16="http://schemas.microsoft.com/office/drawing/2014/main" id="{851129C6-DBCA-6BFD-39CD-FEEEB490F1F1}"/>
              </a:ext>
            </a:extLst>
          </p:cNvPr>
          <p:cNvGraphicFramePr>
            <a:graphicFrameLocks noGrp="1"/>
          </p:cNvGraphicFramePr>
          <p:nvPr>
            <p:extLst>
              <p:ext uri="{D42A27DB-BD31-4B8C-83A1-F6EECF244321}">
                <p14:modId xmlns:p14="http://schemas.microsoft.com/office/powerpoint/2010/main" val="163112365"/>
              </p:ext>
            </p:extLst>
          </p:nvPr>
        </p:nvGraphicFramePr>
        <p:xfrm>
          <a:off x="824630" y="2849671"/>
          <a:ext cx="10206804" cy="3313960"/>
        </p:xfrm>
        <a:graphic>
          <a:graphicData uri="http://schemas.openxmlformats.org/drawingml/2006/table">
            <a:tbl>
              <a:tblPr>
                <a:tableStyleId>{5C22544A-7EE6-4342-B048-85BDC9FD1C3A}</a:tableStyleId>
              </a:tblPr>
              <a:tblGrid>
                <a:gridCol w="2551701">
                  <a:extLst>
                    <a:ext uri="{9D8B030D-6E8A-4147-A177-3AD203B41FA5}">
                      <a16:colId xmlns:a16="http://schemas.microsoft.com/office/drawing/2014/main" val="2153199919"/>
                    </a:ext>
                  </a:extLst>
                </a:gridCol>
                <a:gridCol w="2551701">
                  <a:extLst>
                    <a:ext uri="{9D8B030D-6E8A-4147-A177-3AD203B41FA5}">
                      <a16:colId xmlns:a16="http://schemas.microsoft.com/office/drawing/2014/main" val="801189887"/>
                    </a:ext>
                  </a:extLst>
                </a:gridCol>
                <a:gridCol w="1941365">
                  <a:extLst>
                    <a:ext uri="{9D8B030D-6E8A-4147-A177-3AD203B41FA5}">
                      <a16:colId xmlns:a16="http://schemas.microsoft.com/office/drawing/2014/main" val="3857391609"/>
                    </a:ext>
                  </a:extLst>
                </a:gridCol>
                <a:gridCol w="3162037">
                  <a:extLst>
                    <a:ext uri="{9D8B030D-6E8A-4147-A177-3AD203B41FA5}">
                      <a16:colId xmlns:a16="http://schemas.microsoft.com/office/drawing/2014/main" val="841543426"/>
                    </a:ext>
                  </a:extLst>
                </a:gridCol>
              </a:tblGrid>
              <a:tr h="1306464">
                <a:tc>
                  <a:txBody>
                    <a:bodyPr/>
                    <a:lstStyle/>
                    <a:p>
                      <a:endParaRPr lang="en-US" sz="2400"/>
                    </a:p>
                  </a:txBody>
                  <a:tcPr>
                    <a:lnL w="38100">
                      <a:solidFill>
                        <a:schemeClr val="tx1"/>
                      </a:solidFill>
                    </a:lnL>
                    <a:lnR w="38100">
                      <a:solidFill>
                        <a:schemeClr val="tx1"/>
                      </a:solidFill>
                    </a:lnR>
                    <a:lnT w="38100">
                      <a:solidFill>
                        <a:schemeClr val="tx1"/>
                      </a:solidFill>
                    </a:lnT>
                    <a:lnB w="38099">
                      <a:solidFill>
                        <a:schemeClr val="tx1"/>
                      </a:solidFill>
                    </a:lnB>
                    <a:noFill/>
                  </a:tcPr>
                </a:tc>
                <a:tc>
                  <a:txBody>
                    <a:bodyPr/>
                    <a:lstStyle/>
                    <a:p>
                      <a:r>
                        <a:rPr lang="en-US" sz="2400" b="1">
                          <a:solidFill>
                            <a:srgbClr val="FFC000"/>
                          </a:solidFill>
                        </a:rPr>
                        <a:t>By-speaker </a:t>
                      </a:r>
                      <a:endParaRPr lang="en-US" sz="2400" b="0">
                        <a:solidFill>
                          <a:schemeClr val="tx1"/>
                        </a:solidFill>
                      </a:endParaRPr>
                    </a:p>
                  </a:txBody>
                  <a:tcPr>
                    <a:lnL w="38100" cap="flat" cmpd="sng" algn="ctr">
                      <a:solidFill>
                        <a:schemeClr val="tx1"/>
                      </a:solidFill>
                      <a:prstDash val="solid"/>
                      <a:round/>
                      <a:headEnd type="none" w="med" len="med"/>
                      <a:tailEnd type="none" w="med" len="med"/>
                    </a:lnL>
                    <a:lnR w="38100">
                      <a:solidFill>
                        <a:schemeClr val="tx1"/>
                      </a:solidFill>
                    </a:lnR>
                    <a:lnT w="38100">
                      <a:solidFill>
                        <a:schemeClr val="tx1"/>
                      </a:solidFill>
                    </a:lnT>
                    <a:lnB w="76200" cap="flat" cmpd="sng" algn="ctr">
                      <a:solidFill>
                        <a:schemeClr val="tx1"/>
                      </a:solidFill>
                      <a:prstDash val="solid"/>
                      <a:round/>
                      <a:headEnd type="none" w="med" len="med"/>
                      <a:tailEnd type="none" w="med" len="med"/>
                    </a:lnB>
                    <a:noFill/>
                  </a:tcPr>
                </a:tc>
                <a:tc>
                  <a:txBody>
                    <a:bodyPr/>
                    <a:lstStyle/>
                    <a:p>
                      <a:r>
                        <a:rPr lang="en-US" sz="2400" b="1">
                          <a:solidFill>
                            <a:srgbClr val="7030A0"/>
                          </a:solidFill>
                        </a:rPr>
                        <a:t>By-item </a:t>
                      </a:r>
                      <a:endParaRPr lang="en-US" sz="2400" b="0">
                        <a:solidFill>
                          <a:schemeClr val="tx1"/>
                        </a:solidFill>
                      </a:endParaRPr>
                    </a:p>
                  </a:txBody>
                  <a:tcPr>
                    <a:lnL w="38100">
                      <a:solidFill>
                        <a:schemeClr val="tx1"/>
                      </a:solidFill>
                    </a:lnL>
                    <a:lnR w="38100">
                      <a:solidFill>
                        <a:schemeClr val="tx1"/>
                      </a:solidFill>
                    </a:lnR>
                    <a:lnT w="38100">
                      <a:solidFill>
                        <a:schemeClr val="tx1"/>
                      </a:solidFill>
                    </a:lnT>
                    <a:lnB w="76200">
                      <a:solidFill>
                        <a:schemeClr val="tx1"/>
                      </a:solidFill>
                    </a:lnB>
                    <a:noFill/>
                  </a:tcPr>
                </a:tc>
                <a:tc>
                  <a:txBody>
                    <a:bodyPr/>
                    <a:lstStyle/>
                    <a:p>
                      <a:pPr lvl="0">
                        <a:buNone/>
                      </a:pPr>
                      <a:r>
                        <a:rPr lang="en-US" sz="2400" b="1">
                          <a:solidFill>
                            <a:schemeClr val="accent4"/>
                          </a:solidFill>
                        </a:rPr>
                        <a:t>By-speaker</a:t>
                      </a:r>
                      <a:r>
                        <a:rPr lang="en-US" sz="2400" b="1"/>
                        <a:t> </a:t>
                      </a:r>
                      <a:r>
                        <a:rPr lang="en-US" sz="2400" b="0"/>
                        <a:t>and </a:t>
                      </a:r>
                    </a:p>
                    <a:p>
                      <a:pPr lvl="0">
                        <a:buNone/>
                      </a:pPr>
                      <a:r>
                        <a:rPr lang="en-US" sz="2400" b="1">
                          <a:solidFill>
                            <a:srgbClr val="7030A0"/>
                          </a:solidFill>
                        </a:rPr>
                        <a:t>by-item </a:t>
                      </a:r>
                      <a:endParaRPr lang="en-US" sz="2400" b="0">
                        <a:solidFill>
                          <a:schemeClr val="tx1"/>
                        </a:solidFill>
                      </a:endParaRPr>
                    </a:p>
                  </a:txBody>
                  <a:tcPr>
                    <a:lnL w="38100">
                      <a:solidFill>
                        <a:schemeClr val="tx1"/>
                      </a:solidFill>
                    </a:lnL>
                    <a:lnR w="38100">
                      <a:solidFill>
                        <a:schemeClr val="tx1"/>
                      </a:solidFill>
                    </a:lnR>
                    <a:lnT w="38100">
                      <a:solidFill>
                        <a:schemeClr val="tx1"/>
                      </a:solidFill>
                    </a:lnT>
                    <a:lnB w="76200">
                      <a:solidFill>
                        <a:schemeClr val="tx1"/>
                      </a:solidFill>
                    </a:lnB>
                    <a:noFill/>
                  </a:tcPr>
                </a:tc>
                <a:extLst>
                  <a:ext uri="{0D108BD9-81ED-4DB2-BD59-A6C34878D82A}">
                    <a16:rowId xmlns:a16="http://schemas.microsoft.com/office/drawing/2014/main" val="911200993"/>
                  </a:ext>
                </a:extLst>
              </a:tr>
              <a:tr h="1003748">
                <a:tc>
                  <a:txBody>
                    <a:bodyPr/>
                    <a:lstStyle/>
                    <a:p>
                      <a:r>
                        <a:rPr lang="en-US" sz="2400" b="1">
                          <a:solidFill>
                            <a:srgbClr val="D41159"/>
                          </a:solidFill>
                        </a:rPr>
                        <a:t>By-speaker</a:t>
                      </a:r>
                      <a:endParaRPr lang="en-US"/>
                    </a:p>
                    <a:p>
                      <a:pPr lvl="0">
                        <a:buNone/>
                      </a:pPr>
                      <a:r>
                        <a:rPr lang="en-US" sz="2400" b="1">
                          <a:solidFill>
                            <a:srgbClr val="D41159"/>
                          </a:solidFill>
                        </a:rPr>
                        <a:t>normalization</a:t>
                      </a:r>
                    </a:p>
                  </a:txBody>
                  <a:tcPr>
                    <a:lnL w="38100">
                      <a:solidFill>
                        <a:schemeClr val="tx1"/>
                      </a:solidFill>
                    </a:lnL>
                    <a:lnR w="76200"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100">
                      <a:solidFill>
                        <a:schemeClr val="tx1"/>
                      </a:solidFill>
                    </a:lnB>
                    <a:noFill/>
                  </a:tcPr>
                </a:tc>
                <a:tc>
                  <a:txBody>
                    <a:bodyPr/>
                    <a:lstStyle/>
                    <a:p>
                      <a:r>
                        <a:rPr lang="en-US" sz="2400" b="1"/>
                        <a:t>Sag</a:t>
                      </a:r>
                      <a:r>
                        <a:rPr lang="en-US" sz="2400"/>
                        <a:t> PC difference</a:t>
                      </a: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b="0"/>
                        <a:t>No PC difference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a:solidFill>
                        <a:schemeClr val="tx1"/>
                      </a:solidFill>
                    </a:lnB>
                    <a:noFill/>
                  </a:tcPr>
                </a:tc>
                <a:tc>
                  <a:txBody>
                    <a:bodyPr/>
                    <a:lstStyle/>
                    <a:p>
                      <a:pPr lvl="0">
                        <a:buNone/>
                      </a:pPr>
                      <a:r>
                        <a:rPr lang="en-US" sz="2400" b="0"/>
                        <a:t>No PC difference</a:t>
                      </a:r>
                    </a:p>
                  </a:txBody>
                  <a:tcPr>
                    <a:lnL w="38100" cap="flat" cmpd="sng" algn="ctr">
                      <a:solidFill>
                        <a:schemeClr val="tx1"/>
                      </a:solidFill>
                      <a:prstDash val="solid"/>
                      <a:round/>
                      <a:headEnd type="none" w="med" len="med"/>
                      <a:tailEnd type="none" w="med" len="med"/>
                    </a:lnL>
                    <a:lnR w="38100">
                      <a:solidFill>
                        <a:schemeClr val="tx1"/>
                      </a:solidFill>
                    </a:lnR>
                    <a:lnT w="76200" cap="flat" cmpd="sng" algn="ctr">
                      <a:solidFill>
                        <a:schemeClr val="tx1"/>
                      </a:solidFill>
                      <a:prstDash val="solid"/>
                      <a:round/>
                      <a:headEnd type="none" w="med" len="med"/>
                      <a:tailEnd type="none" w="med" len="med"/>
                    </a:lnT>
                    <a:lnB w="38100">
                      <a:solidFill>
                        <a:schemeClr val="tx1"/>
                      </a:solidFill>
                    </a:lnB>
                    <a:noFill/>
                  </a:tcPr>
                </a:tc>
                <a:extLst>
                  <a:ext uri="{0D108BD9-81ED-4DB2-BD59-A6C34878D82A}">
                    <a16:rowId xmlns:a16="http://schemas.microsoft.com/office/drawing/2014/main" val="2609711236"/>
                  </a:ext>
                </a:extLst>
              </a:tr>
              <a:tr h="1003748">
                <a:tc>
                  <a:txBody>
                    <a:bodyPr/>
                    <a:lstStyle/>
                    <a:p>
                      <a:r>
                        <a:rPr lang="en-US" sz="2400" b="1">
                          <a:solidFill>
                            <a:srgbClr val="0070C0"/>
                          </a:solidFill>
                        </a:rPr>
                        <a:t>By-token</a:t>
                      </a:r>
                      <a:endParaRPr lang="en-US" sz="2400"/>
                    </a:p>
                    <a:p>
                      <a:pPr lvl="0">
                        <a:buNone/>
                      </a:pPr>
                      <a:r>
                        <a:rPr lang="en-US" sz="2400" b="1">
                          <a:solidFill>
                            <a:srgbClr val="0070C0"/>
                          </a:solidFill>
                        </a:rPr>
                        <a:t>centering</a:t>
                      </a:r>
                    </a:p>
                  </a:txBody>
                  <a:tcPr>
                    <a:lnL w="38100">
                      <a:solidFill>
                        <a:schemeClr val="tx1"/>
                      </a:solidFill>
                    </a:lnL>
                    <a:lnR w="76200">
                      <a:solidFill>
                        <a:schemeClr val="tx1"/>
                      </a:solidFill>
                    </a:lnR>
                    <a:lnT w="38100">
                      <a:solidFill>
                        <a:schemeClr val="tx1"/>
                      </a:solidFill>
                    </a:lnT>
                    <a:lnB w="38100">
                      <a:solidFill>
                        <a:schemeClr val="tx1"/>
                      </a:solidFill>
                    </a:lnB>
                    <a:noFill/>
                  </a:tcPr>
                </a:tc>
                <a:tc>
                  <a:txBody>
                    <a:bodyPr/>
                    <a:lstStyle/>
                    <a:p>
                      <a:r>
                        <a:rPr lang="en-US" sz="2400" b="1"/>
                        <a:t>Sag</a:t>
                      </a:r>
                      <a:r>
                        <a:rPr lang="en-US" sz="2400"/>
                        <a:t> PC difference</a:t>
                      </a:r>
                    </a:p>
                  </a:txBody>
                  <a:tcPr>
                    <a:lnL w="76200" cap="flat" cmpd="sng" algn="ctr">
                      <a:solidFill>
                        <a:schemeClr val="tx1"/>
                      </a:solidFill>
                      <a:prstDash val="solid"/>
                      <a:round/>
                      <a:headEnd type="none" w="med" len="med"/>
                      <a:tailEnd type="none" w="med" len="med"/>
                    </a:lnL>
                    <a:lnR w="38100">
                      <a:solidFill>
                        <a:schemeClr val="tx1"/>
                      </a:solidFill>
                    </a:lnR>
                    <a:lnT w="38100" cap="flat" cmpd="sng" algn="ctr">
                      <a:solidFill>
                        <a:schemeClr val="tx1"/>
                      </a:solidFill>
                      <a:prstDash val="solid"/>
                      <a:round/>
                      <a:headEnd type="none" w="med" len="med"/>
                      <a:tailEnd type="none" w="med" len="med"/>
                    </a:lnT>
                    <a:lnB w="38100">
                      <a:solidFill>
                        <a:schemeClr val="tx1"/>
                      </a:solidFill>
                    </a:lnB>
                    <a:noFill/>
                  </a:tcPr>
                </a:tc>
                <a:tc>
                  <a:txBody>
                    <a:bodyPr/>
                    <a:lstStyle/>
                    <a:p>
                      <a:r>
                        <a:rPr lang="en-US" sz="2400" b="0"/>
                        <a:t>No PC difference</a:t>
                      </a:r>
                    </a:p>
                  </a:txBody>
                  <a:tcPr>
                    <a:lnL w="38100">
                      <a:solidFill>
                        <a:schemeClr val="tx1"/>
                      </a:solidFill>
                    </a:lnL>
                    <a:lnR w="38100">
                      <a:solidFill>
                        <a:schemeClr val="tx1"/>
                      </a:solidFill>
                    </a:lnR>
                    <a:lnT w="38100">
                      <a:solidFill>
                        <a:schemeClr val="tx1"/>
                      </a:solidFill>
                    </a:lnT>
                    <a:lnB w="38100">
                      <a:solidFill>
                        <a:schemeClr val="tx1"/>
                      </a:solidFill>
                    </a:lnB>
                    <a:noFill/>
                  </a:tcPr>
                </a:tc>
                <a:tc>
                  <a:txBody>
                    <a:bodyPr/>
                    <a:lstStyle/>
                    <a:p>
                      <a:pPr lvl="0">
                        <a:buNone/>
                      </a:pPr>
                      <a:r>
                        <a:rPr lang="en-US" sz="2400" b="0"/>
                        <a:t>No convergence</a:t>
                      </a:r>
                    </a:p>
                  </a:txBody>
                  <a:tcPr>
                    <a:lnL w="38100">
                      <a:solidFill>
                        <a:schemeClr val="tx1"/>
                      </a:solidFill>
                    </a:lnL>
                    <a:lnR w="38100">
                      <a:solidFill>
                        <a:schemeClr val="tx1"/>
                      </a:solidFill>
                    </a:lnR>
                    <a:lnT w="38100">
                      <a:solidFill>
                        <a:schemeClr val="tx1"/>
                      </a:solidFill>
                    </a:lnT>
                    <a:lnB w="38100">
                      <a:solidFill>
                        <a:schemeClr val="tx1"/>
                      </a:solidFill>
                    </a:lnB>
                    <a:noFill/>
                  </a:tcPr>
                </a:tc>
                <a:extLst>
                  <a:ext uri="{0D108BD9-81ED-4DB2-BD59-A6C34878D82A}">
                    <a16:rowId xmlns:a16="http://schemas.microsoft.com/office/drawing/2014/main" val="74241751"/>
                  </a:ext>
                </a:extLst>
              </a:tr>
            </a:tbl>
          </a:graphicData>
        </a:graphic>
      </p:graphicFrame>
      <p:sp>
        <p:nvSpPr>
          <p:cNvPr id="6" name="TextBox 5">
            <a:extLst>
              <a:ext uri="{FF2B5EF4-FFF2-40B4-BE49-F238E27FC236}">
                <a16:creationId xmlns:a16="http://schemas.microsoft.com/office/drawing/2014/main" id="{83E9C63B-B139-480A-8FF5-C99BDA7D9452}"/>
              </a:ext>
            </a:extLst>
          </p:cNvPr>
          <p:cNvSpPr txBox="1"/>
          <p:nvPr/>
        </p:nvSpPr>
        <p:spPr>
          <a:xfrm>
            <a:off x="639349" y="1448321"/>
            <a:ext cx="1028178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Calibri"/>
                <a:cs typeface="Calibri"/>
              </a:rPr>
              <a:t>Mixed effects logistic regression model: predict LH, HH from PCs </a:t>
            </a:r>
            <a:endParaRPr lang="en-US" sz="3200">
              <a:ea typeface="Calibri"/>
              <a:cs typeface="Calibri"/>
            </a:endParaRPr>
          </a:p>
          <a:p>
            <a:pPr marL="285750" indent="-285750">
              <a:buFont typeface="Arial"/>
              <a:buChar char="•"/>
            </a:pPr>
            <a:r>
              <a:rPr lang="en-US" sz="3200">
                <a:ea typeface="Calibri"/>
                <a:cs typeface="Calibri"/>
              </a:rPr>
              <a:t>By-speaker random intercepts</a:t>
            </a:r>
            <a:endParaRPr lang="en-US"/>
          </a:p>
          <a:p>
            <a:pPr marL="285750" indent="-285750">
              <a:buFont typeface="Arial"/>
              <a:buChar char="•"/>
            </a:pPr>
            <a:r>
              <a:rPr lang="en-US" sz="3200">
                <a:ea typeface="Calibri"/>
                <a:cs typeface="Calibri"/>
              </a:rPr>
              <a:t>By-item random intercepts</a:t>
            </a:r>
          </a:p>
        </p:txBody>
      </p:sp>
    </p:spTree>
    <p:extLst>
      <p:ext uri="{BB962C8B-B14F-4D97-AF65-F5344CB8AC3E}">
        <p14:creationId xmlns:p14="http://schemas.microsoft.com/office/powerpoint/2010/main" val="1236576236"/>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89C-43E9-597B-959F-08A2C089B238}"/>
              </a:ext>
            </a:extLst>
          </p:cNvPr>
          <p:cNvSpPr>
            <a:spLocks noGrp="1"/>
          </p:cNvSpPr>
          <p:nvPr>
            <p:ph type="title"/>
          </p:nvPr>
        </p:nvSpPr>
        <p:spPr/>
        <p:txBody>
          <a:bodyPr>
            <a:normAutofit/>
          </a:bodyPr>
          <a:lstStyle/>
          <a:p>
            <a:pPr algn="ctr"/>
            <a:r>
              <a:rPr lang="en-US" sz="2800">
                <a:latin typeface="Arial"/>
                <a:cs typeface="Arial"/>
              </a:rPr>
              <a:t>FPCA Findings</a:t>
            </a:r>
            <a:endParaRPr lang="en-US"/>
          </a:p>
        </p:txBody>
      </p:sp>
      <p:sp>
        <p:nvSpPr>
          <p:cNvPr id="3" name="Content Placeholder 2">
            <a:extLst>
              <a:ext uri="{FF2B5EF4-FFF2-40B4-BE49-F238E27FC236}">
                <a16:creationId xmlns:a16="http://schemas.microsoft.com/office/drawing/2014/main" id="{A8DDB80E-6F47-EC91-E462-8B95950BB43D}"/>
              </a:ext>
            </a:extLst>
          </p:cNvPr>
          <p:cNvSpPr>
            <a:spLocks noGrp="1"/>
          </p:cNvSpPr>
          <p:nvPr>
            <p:ph idx="1"/>
          </p:nvPr>
        </p:nvSpPr>
        <p:spPr>
          <a:xfrm>
            <a:off x="838200" y="1825625"/>
            <a:ext cx="10515600" cy="4518351"/>
          </a:xfrm>
        </p:spPr>
        <p:txBody>
          <a:bodyPr vert="horz" lIns="91440" tIns="45720" rIns="91440" bIns="45720" rtlCol="0" anchor="t">
            <a:normAutofit/>
          </a:bodyPr>
          <a:lstStyle/>
          <a:p>
            <a:r>
              <a:rPr lang="en-US">
                <a:ea typeface="Calibri"/>
                <a:cs typeface="Calibri"/>
              </a:rPr>
              <a:t>Mixed effects linear regression model: predict sag PC weight from span type (LH or HH)</a:t>
            </a:r>
          </a:p>
          <a:p>
            <a:pPr marL="0" indent="0">
              <a:buNone/>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Diagnostics show non-normality: heavy-tailed distribution</a:t>
            </a:r>
          </a:p>
        </p:txBody>
      </p:sp>
      <p:sp>
        <p:nvSpPr>
          <p:cNvPr id="4" name="Slide Number Placeholder 3">
            <a:extLst>
              <a:ext uri="{FF2B5EF4-FFF2-40B4-BE49-F238E27FC236}">
                <a16:creationId xmlns:a16="http://schemas.microsoft.com/office/drawing/2014/main" id="{44F01827-740F-1E7E-46DB-B117E41E777F}"/>
              </a:ext>
            </a:extLst>
          </p:cNvPr>
          <p:cNvSpPr>
            <a:spLocks noGrp="1"/>
          </p:cNvSpPr>
          <p:nvPr>
            <p:ph type="sldNum" sz="quarter" idx="12"/>
          </p:nvPr>
        </p:nvSpPr>
        <p:spPr/>
        <p:txBody>
          <a:bodyPr/>
          <a:lstStyle/>
          <a:p>
            <a:fld id="{330EA680-D336-4FF7-8B7A-9848BB0A1C32}" type="slidenum">
              <a:rPr lang="en-US" smtClean="0"/>
              <a:t>47</a:t>
            </a:fld>
            <a:endParaRPr lang="en-US"/>
          </a:p>
        </p:txBody>
      </p:sp>
      <p:graphicFrame>
        <p:nvGraphicFramePr>
          <p:cNvPr id="5" name="Table 5">
            <a:extLst>
              <a:ext uri="{FF2B5EF4-FFF2-40B4-BE49-F238E27FC236}">
                <a16:creationId xmlns:a16="http://schemas.microsoft.com/office/drawing/2014/main" id="{851129C6-DBCA-6BFD-39CD-FEEEB490F1F1}"/>
              </a:ext>
            </a:extLst>
          </p:cNvPr>
          <p:cNvGraphicFramePr>
            <a:graphicFrameLocks noGrp="1"/>
          </p:cNvGraphicFramePr>
          <p:nvPr>
            <p:extLst>
              <p:ext uri="{D42A27DB-BD31-4B8C-83A1-F6EECF244321}">
                <p14:modId xmlns:p14="http://schemas.microsoft.com/office/powerpoint/2010/main" val="355758102"/>
              </p:ext>
            </p:extLst>
          </p:nvPr>
        </p:nvGraphicFramePr>
        <p:xfrm>
          <a:off x="1252604" y="2964492"/>
          <a:ext cx="9123801" cy="2716938"/>
        </p:xfrm>
        <a:graphic>
          <a:graphicData uri="http://schemas.openxmlformats.org/drawingml/2006/table">
            <a:tbl>
              <a:tblPr>
                <a:tableStyleId>{5C22544A-7EE6-4342-B048-85BDC9FD1C3A}</a:tableStyleId>
              </a:tblPr>
              <a:tblGrid>
                <a:gridCol w="2280951">
                  <a:extLst>
                    <a:ext uri="{9D8B030D-6E8A-4147-A177-3AD203B41FA5}">
                      <a16:colId xmlns:a16="http://schemas.microsoft.com/office/drawing/2014/main" val="2153199919"/>
                    </a:ext>
                  </a:extLst>
                </a:gridCol>
                <a:gridCol w="2022431">
                  <a:extLst>
                    <a:ext uri="{9D8B030D-6E8A-4147-A177-3AD203B41FA5}">
                      <a16:colId xmlns:a16="http://schemas.microsoft.com/office/drawing/2014/main" val="801189887"/>
                    </a:ext>
                  </a:extLst>
                </a:gridCol>
                <a:gridCol w="1993892">
                  <a:extLst>
                    <a:ext uri="{9D8B030D-6E8A-4147-A177-3AD203B41FA5}">
                      <a16:colId xmlns:a16="http://schemas.microsoft.com/office/drawing/2014/main" val="3857391609"/>
                    </a:ext>
                  </a:extLst>
                </a:gridCol>
                <a:gridCol w="2826527">
                  <a:extLst>
                    <a:ext uri="{9D8B030D-6E8A-4147-A177-3AD203B41FA5}">
                      <a16:colId xmlns:a16="http://schemas.microsoft.com/office/drawing/2014/main" val="841543426"/>
                    </a:ext>
                  </a:extLst>
                </a:gridCol>
              </a:tblGrid>
              <a:tr h="1071018">
                <a:tc>
                  <a:txBody>
                    <a:bodyPr/>
                    <a:lstStyle/>
                    <a:p>
                      <a:endParaRPr lang="en-US" sz="2400"/>
                    </a:p>
                  </a:txBody>
                  <a:tcPr>
                    <a:lnL w="38100">
                      <a:solidFill>
                        <a:schemeClr val="tx1"/>
                      </a:solidFill>
                    </a:lnL>
                    <a:lnR w="38100">
                      <a:solidFill>
                        <a:schemeClr val="tx1"/>
                      </a:solidFill>
                    </a:lnR>
                    <a:lnT w="38100">
                      <a:solidFill>
                        <a:schemeClr val="tx1"/>
                      </a:solidFill>
                    </a:lnT>
                    <a:lnB w="38099">
                      <a:solidFill>
                        <a:schemeClr val="tx1"/>
                      </a:solidFill>
                    </a:lnB>
                    <a:noFill/>
                  </a:tcPr>
                </a:tc>
                <a:tc>
                  <a:txBody>
                    <a:bodyPr/>
                    <a:lstStyle/>
                    <a:p>
                      <a:pPr lvl="0">
                        <a:buNone/>
                      </a:pPr>
                      <a:r>
                        <a:rPr lang="en-US" sz="2400" b="1">
                          <a:solidFill>
                            <a:srgbClr val="FFC000"/>
                          </a:solidFill>
                        </a:rPr>
                        <a:t>By-speaker </a:t>
                      </a:r>
                      <a:endParaRPr lang="en-US" sz="2400" b="0">
                        <a:solidFill>
                          <a:schemeClr val="tx1"/>
                        </a:solidFill>
                      </a:endParaRPr>
                    </a:p>
                  </a:txBody>
                  <a:tcPr>
                    <a:lnL w="38100" cap="flat" cmpd="sng" algn="ctr">
                      <a:solidFill>
                        <a:schemeClr val="tx1"/>
                      </a:solidFill>
                      <a:prstDash val="solid"/>
                      <a:round/>
                      <a:headEnd type="none" w="med" len="med"/>
                      <a:tailEnd type="none" w="med" len="med"/>
                    </a:lnL>
                    <a:lnR w="38099">
                      <a:solidFill>
                        <a:schemeClr val="tx1"/>
                      </a:solidFill>
                    </a:lnR>
                    <a:lnT w="38099">
                      <a:solidFill>
                        <a:schemeClr val="tx1"/>
                      </a:solidFill>
                    </a:lnT>
                    <a:lnB w="76200">
                      <a:solidFill>
                        <a:schemeClr val="tx1"/>
                      </a:solidFill>
                    </a:lnB>
                    <a:noFill/>
                  </a:tcPr>
                </a:tc>
                <a:tc>
                  <a:txBody>
                    <a:bodyPr/>
                    <a:lstStyle/>
                    <a:p>
                      <a:pPr lvl="0">
                        <a:buNone/>
                      </a:pPr>
                      <a:r>
                        <a:rPr lang="en-US" sz="2400" b="1">
                          <a:solidFill>
                            <a:srgbClr val="7030A0"/>
                          </a:solidFill>
                        </a:rPr>
                        <a:t>By-item </a:t>
                      </a:r>
                      <a:endParaRPr lang="en-US" sz="2400" b="0">
                        <a:solidFill>
                          <a:schemeClr val="tx1"/>
                        </a:solidFill>
                      </a:endParaRPr>
                    </a:p>
                  </a:txBody>
                  <a:tcPr>
                    <a:lnL w="38099">
                      <a:solidFill>
                        <a:schemeClr val="tx1"/>
                      </a:solidFill>
                    </a:lnL>
                    <a:lnR w="38099">
                      <a:solidFill>
                        <a:schemeClr val="tx1"/>
                      </a:solidFill>
                    </a:lnR>
                    <a:lnT w="38099">
                      <a:solidFill>
                        <a:schemeClr val="tx1"/>
                      </a:solidFill>
                    </a:lnT>
                    <a:lnB w="76200">
                      <a:solidFill>
                        <a:schemeClr val="tx1"/>
                      </a:solidFill>
                    </a:lnB>
                    <a:noFill/>
                  </a:tcPr>
                </a:tc>
                <a:tc>
                  <a:txBody>
                    <a:bodyPr/>
                    <a:lstStyle/>
                    <a:p>
                      <a:pPr lvl="0">
                        <a:buNone/>
                      </a:pPr>
                      <a:r>
                        <a:rPr lang="en-US" sz="2400" b="1">
                          <a:solidFill>
                            <a:schemeClr val="accent4"/>
                          </a:solidFill>
                        </a:rPr>
                        <a:t>By-speaker</a:t>
                      </a:r>
                      <a:r>
                        <a:rPr lang="en-US" sz="2400" b="1"/>
                        <a:t> </a:t>
                      </a:r>
                      <a:r>
                        <a:rPr lang="en-US" sz="2400" b="0"/>
                        <a:t>and </a:t>
                      </a:r>
                      <a:endParaRPr lang="en-US"/>
                    </a:p>
                    <a:p>
                      <a:pPr lvl="0">
                        <a:buNone/>
                      </a:pPr>
                      <a:r>
                        <a:rPr lang="en-US" sz="2400" b="1">
                          <a:solidFill>
                            <a:srgbClr val="7030A0"/>
                          </a:solidFill>
                        </a:rPr>
                        <a:t>by-item </a:t>
                      </a:r>
                      <a:endParaRPr lang="en-US" sz="2400" b="0">
                        <a:solidFill>
                          <a:schemeClr val="tx1"/>
                        </a:solidFill>
                      </a:endParaRPr>
                    </a:p>
                  </a:txBody>
                  <a:tcPr>
                    <a:lnL w="38099" cap="flat" cmpd="sng" algn="ctr">
                      <a:solidFill>
                        <a:schemeClr val="tx1"/>
                      </a:solidFill>
                      <a:prstDash val="solid"/>
                      <a:round/>
                      <a:headEnd type="none" w="med" len="med"/>
                      <a:tailEnd type="none" w="med" len="med"/>
                    </a:lnL>
                    <a:lnR w="38100">
                      <a:solidFill>
                        <a:schemeClr val="tx1"/>
                      </a:solidFill>
                    </a:lnR>
                    <a:lnT w="38100">
                      <a:solidFill>
                        <a:schemeClr val="tx1"/>
                      </a:solidFill>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200993"/>
                  </a:ext>
                </a:extLst>
              </a:tr>
              <a:tr h="749712">
                <a:tc>
                  <a:txBody>
                    <a:bodyPr/>
                    <a:lstStyle/>
                    <a:p>
                      <a:r>
                        <a:rPr lang="en-US" sz="2400" b="1">
                          <a:solidFill>
                            <a:srgbClr val="D41159"/>
                          </a:solidFill>
                        </a:rPr>
                        <a:t>By-speaker</a:t>
                      </a:r>
                      <a:endParaRPr lang="en-US"/>
                    </a:p>
                    <a:p>
                      <a:pPr lvl="0">
                        <a:buNone/>
                      </a:pPr>
                      <a:r>
                        <a:rPr lang="en-US" sz="2400" b="1">
                          <a:solidFill>
                            <a:srgbClr val="D41159"/>
                          </a:solidFill>
                        </a:rPr>
                        <a:t>normalization</a:t>
                      </a:r>
                    </a:p>
                  </a:txBody>
                  <a:tcPr>
                    <a:lnL w="38100">
                      <a:solidFill>
                        <a:schemeClr val="tx1"/>
                      </a:solidFill>
                    </a:lnL>
                    <a:lnR w="76200"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100">
                      <a:solidFill>
                        <a:schemeClr val="tx1"/>
                      </a:solidFill>
                    </a:lnB>
                    <a:noFill/>
                  </a:tcPr>
                </a:tc>
                <a:tc>
                  <a:txBody>
                    <a:bodyPr/>
                    <a:lstStyle/>
                    <a:p>
                      <a:pPr lvl="0">
                        <a:buNone/>
                      </a:pPr>
                      <a:endParaRPr lang="en-US" sz="2400"/>
                    </a:p>
                  </a:txBody>
                  <a:tcPr>
                    <a:lnL w="76200">
                      <a:solidFill>
                        <a:schemeClr val="tx1"/>
                      </a:solidFill>
                    </a:lnL>
                    <a:lnR w="38099">
                      <a:solidFill>
                        <a:schemeClr val="tx1"/>
                      </a:solidFill>
                    </a:lnR>
                    <a:lnT w="76200">
                      <a:solidFill>
                        <a:schemeClr val="tx1"/>
                      </a:solidFill>
                    </a:lnT>
                    <a:lnB w="38099">
                      <a:solidFill>
                        <a:schemeClr val="tx1"/>
                      </a:solidFill>
                    </a:lnB>
                    <a:noFill/>
                  </a:tcPr>
                </a:tc>
                <a:tc>
                  <a:txBody>
                    <a:bodyPr/>
                    <a:lstStyle/>
                    <a:p>
                      <a:pPr lvl="0">
                        <a:buNone/>
                      </a:pPr>
                      <a:endParaRPr lang="en-US" sz="2400" b="0"/>
                    </a:p>
                  </a:txBody>
                  <a:tcPr>
                    <a:lnL w="38099">
                      <a:solidFill>
                        <a:schemeClr val="tx1"/>
                      </a:solidFill>
                    </a:lnL>
                    <a:lnR w="38099">
                      <a:solidFill>
                        <a:schemeClr val="tx1"/>
                      </a:solidFill>
                    </a:lnR>
                    <a:lnT w="76200">
                      <a:solidFill>
                        <a:schemeClr val="tx1"/>
                      </a:solidFill>
                    </a:lnT>
                    <a:lnB w="38099">
                      <a:solidFill>
                        <a:schemeClr val="tx1"/>
                      </a:solidFill>
                    </a:lnB>
                    <a:noFill/>
                  </a:tcPr>
                </a:tc>
                <a:tc>
                  <a:txBody>
                    <a:bodyPr/>
                    <a:lstStyle/>
                    <a:p>
                      <a:pPr lvl="0">
                        <a:buNone/>
                      </a:pPr>
                      <a:r>
                        <a:rPr lang="en-US" sz="2400" b="0"/>
                        <a:t>Marginal sag difference</a:t>
                      </a:r>
                    </a:p>
                  </a:txBody>
                  <a:tcPr>
                    <a:lnL w="38099" cap="flat" cmpd="sng" algn="ctr">
                      <a:solidFill>
                        <a:schemeClr val="tx1"/>
                      </a:solidFill>
                      <a:prstDash val="solid"/>
                      <a:round/>
                      <a:headEnd type="none" w="med" len="med"/>
                      <a:tailEnd type="none" w="med" len="med"/>
                    </a:lnL>
                    <a:lnR w="38100">
                      <a:solidFill>
                        <a:schemeClr val="tx1"/>
                      </a:solidFill>
                    </a:lnR>
                    <a:lnT w="76200" cap="flat" cmpd="sng" algn="ctr">
                      <a:solidFill>
                        <a:schemeClr val="tx1"/>
                      </a:solidFill>
                      <a:prstDash val="solid"/>
                      <a:round/>
                      <a:headEnd type="none" w="med" len="med"/>
                      <a:tailEnd type="none" w="med" len="med"/>
                    </a:lnT>
                    <a:lnB w="38100">
                      <a:solidFill>
                        <a:schemeClr val="tx1"/>
                      </a:solidFill>
                    </a:lnB>
                    <a:noFill/>
                  </a:tcPr>
                </a:tc>
                <a:extLst>
                  <a:ext uri="{0D108BD9-81ED-4DB2-BD59-A6C34878D82A}">
                    <a16:rowId xmlns:a16="http://schemas.microsoft.com/office/drawing/2014/main" val="2609711236"/>
                  </a:ext>
                </a:extLst>
              </a:tr>
              <a:tr h="749712">
                <a:tc>
                  <a:txBody>
                    <a:bodyPr/>
                    <a:lstStyle/>
                    <a:p>
                      <a:r>
                        <a:rPr lang="en-US" sz="2400" b="1">
                          <a:solidFill>
                            <a:srgbClr val="0070C0"/>
                          </a:solidFill>
                        </a:rPr>
                        <a:t>By-token</a:t>
                      </a:r>
                      <a:endParaRPr lang="en-US" sz="2400"/>
                    </a:p>
                    <a:p>
                      <a:pPr lvl="0">
                        <a:buNone/>
                      </a:pPr>
                      <a:r>
                        <a:rPr lang="en-US" sz="2400" b="1">
                          <a:solidFill>
                            <a:srgbClr val="0070C0"/>
                          </a:solidFill>
                        </a:rPr>
                        <a:t>centering</a:t>
                      </a:r>
                    </a:p>
                  </a:txBody>
                  <a:tcPr>
                    <a:lnL w="38100">
                      <a:solidFill>
                        <a:schemeClr val="tx1"/>
                      </a:solidFill>
                    </a:lnL>
                    <a:lnR w="76200">
                      <a:solidFill>
                        <a:schemeClr val="tx1"/>
                      </a:solidFill>
                    </a:lnR>
                    <a:lnT w="38100">
                      <a:solidFill>
                        <a:schemeClr val="tx1"/>
                      </a:solidFill>
                    </a:lnT>
                    <a:lnB w="38100">
                      <a:solidFill>
                        <a:schemeClr val="tx1"/>
                      </a:solidFill>
                    </a:lnB>
                    <a:noFill/>
                  </a:tcPr>
                </a:tc>
                <a:tc>
                  <a:txBody>
                    <a:bodyPr/>
                    <a:lstStyle/>
                    <a:p>
                      <a:pPr lvl="0">
                        <a:buNone/>
                      </a:pPr>
                      <a:r>
                        <a:rPr lang="en-US" sz="2400" b="1"/>
                        <a:t>Sag</a:t>
                      </a:r>
                      <a:r>
                        <a:rPr lang="en-US" sz="2400"/>
                        <a:t> difference</a:t>
                      </a:r>
                    </a:p>
                  </a:txBody>
                  <a:tcPr>
                    <a:lnL w="76200">
                      <a:solidFill>
                        <a:schemeClr val="tx1"/>
                      </a:solidFill>
                    </a:lnL>
                    <a:lnR w="38099">
                      <a:solidFill>
                        <a:schemeClr val="tx1"/>
                      </a:solidFill>
                    </a:lnR>
                    <a:lnT w="38099">
                      <a:solidFill>
                        <a:schemeClr val="tx1"/>
                      </a:solidFill>
                    </a:lnT>
                    <a:lnB w="38099">
                      <a:solidFill>
                        <a:schemeClr val="tx1"/>
                      </a:solidFill>
                    </a:lnB>
                    <a:noFill/>
                  </a:tcPr>
                </a:tc>
                <a:tc>
                  <a:txBody>
                    <a:bodyPr/>
                    <a:lstStyle/>
                    <a:p>
                      <a:pPr lvl="0">
                        <a:buNone/>
                      </a:pPr>
                      <a:r>
                        <a:rPr lang="en-US" sz="2400" b="1"/>
                        <a:t>Sag</a:t>
                      </a:r>
                      <a:r>
                        <a:rPr lang="en-US" sz="2400" b="0"/>
                        <a:t> difference</a:t>
                      </a:r>
                    </a:p>
                  </a:txBody>
                  <a:tcPr>
                    <a:lnL w="38099">
                      <a:solidFill>
                        <a:schemeClr val="tx1"/>
                      </a:solidFill>
                    </a:lnL>
                    <a:lnR w="38099">
                      <a:solidFill>
                        <a:schemeClr val="tx1"/>
                      </a:solidFill>
                    </a:lnR>
                    <a:lnT w="38099">
                      <a:solidFill>
                        <a:schemeClr val="tx1"/>
                      </a:solidFill>
                    </a:lnT>
                    <a:lnB w="38099">
                      <a:solidFill>
                        <a:schemeClr val="tx1"/>
                      </a:solidFill>
                    </a:lnB>
                    <a:noFill/>
                  </a:tcPr>
                </a:tc>
                <a:tc>
                  <a:txBody>
                    <a:bodyPr/>
                    <a:lstStyle/>
                    <a:p>
                      <a:pPr lvl="0">
                        <a:buNone/>
                      </a:pPr>
                      <a:r>
                        <a:rPr lang="en-US" sz="2400" b="0"/>
                        <a:t>No convergence</a:t>
                      </a:r>
                    </a:p>
                  </a:txBody>
                  <a:tcPr>
                    <a:lnL w="38099">
                      <a:solidFill>
                        <a:schemeClr val="tx1"/>
                      </a:solidFill>
                    </a:lnL>
                    <a:lnR w="38100">
                      <a:solidFill>
                        <a:schemeClr val="tx1"/>
                      </a:solidFill>
                    </a:lnR>
                    <a:lnT w="38100">
                      <a:solidFill>
                        <a:schemeClr val="tx1"/>
                      </a:solidFill>
                    </a:lnT>
                    <a:lnB w="38100">
                      <a:solidFill>
                        <a:schemeClr val="tx1"/>
                      </a:solidFill>
                    </a:lnB>
                    <a:noFill/>
                  </a:tcPr>
                </a:tc>
                <a:extLst>
                  <a:ext uri="{0D108BD9-81ED-4DB2-BD59-A6C34878D82A}">
                    <a16:rowId xmlns:a16="http://schemas.microsoft.com/office/drawing/2014/main" val="74241751"/>
                  </a:ext>
                </a:extLst>
              </a:tr>
            </a:tbl>
          </a:graphicData>
        </a:graphic>
      </p:graphicFrame>
    </p:spTree>
    <p:extLst>
      <p:ext uri="{BB962C8B-B14F-4D97-AF65-F5344CB8AC3E}">
        <p14:creationId xmlns:p14="http://schemas.microsoft.com/office/powerpoint/2010/main" val="320797363"/>
      </p:ext>
    </p:extLst>
  </p:cSld>
  <p:clrMapOvr>
    <a:masterClrMapping/>
  </p:clrMapOvr>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B98C42-B047-5EF7-0A95-E2B07AA82EFB}"/>
              </a:ext>
            </a:extLst>
          </p:cNvPr>
          <p:cNvSpPr>
            <a:spLocks noGrp="1"/>
          </p:cNvSpPr>
          <p:nvPr>
            <p:ph type="title"/>
          </p:nvPr>
        </p:nvSpPr>
        <p:spPr/>
        <p:txBody>
          <a:bodyPr/>
          <a:lstStyle/>
          <a:p>
            <a:endParaRPr lang="ko-KR" altLang="en-US"/>
          </a:p>
        </p:txBody>
      </p:sp>
      <p:pic>
        <p:nvPicPr>
          <p:cNvPr id="5" name="그림 5" descr="A cat sleeping in a pet bed&#10;&#10;Description automatically generated">
            <a:extLst>
              <a:ext uri="{FF2B5EF4-FFF2-40B4-BE49-F238E27FC236}">
                <a16:creationId xmlns:a16="http://schemas.microsoft.com/office/drawing/2014/main" id="{EF41773D-16A6-3EBC-64D0-AF074519894B}"/>
              </a:ext>
            </a:extLst>
          </p:cNvPr>
          <p:cNvPicPr>
            <a:picLocks noGrp="1" noChangeAspect="1"/>
          </p:cNvPicPr>
          <p:nvPr>
            <p:ph idx="1"/>
          </p:nvPr>
        </p:nvPicPr>
        <p:blipFill>
          <a:blip r:embed="rId2"/>
          <a:stretch>
            <a:fillRect/>
          </a:stretch>
        </p:blipFill>
        <p:spPr>
          <a:xfrm>
            <a:off x="3671887" y="2182019"/>
            <a:ext cx="4848225" cy="3638550"/>
          </a:xfrm>
        </p:spPr>
      </p:pic>
      <p:sp>
        <p:nvSpPr>
          <p:cNvPr id="4" name="슬라이드 번호 개체 틀 3">
            <a:extLst>
              <a:ext uri="{FF2B5EF4-FFF2-40B4-BE49-F238E27FC236}">
                <a16:creationId xmlns:a16="http://schemas.microsoft.com/office/drawing/2014/main" id="{C1488A56-C888-A823-F88A-9794B9CFC7FD}"/>
              </a:ext>
            </a:extLst>
          </p:cNvPr>
          <p:cNvSpPr>
            <a:spLocks noGrp="1"/>
          </p:cNvSpPr>
          <p:nvPr>
            <p:ph type="sldNum" sz="quarter" idx="12"/>
          </p:nvPr>
        </p:nvSpPr>
        <p:spPr/>
        <p:txBody>
          <a:bodyPr/>
          <a:lstStyle/>
          <a:p>
            <a:fld id="{330EA680-D336-4FF7-8B7A-9848BB0A1C32}" type="slidenum">
              <a:rPr lang="en-US" smtClean="0"/>
              <a:t>48</a:t>
            </a:fld>
            <a:endParaRPr lang="en-US"/>
          </a:p>
        </p:txBody>
      </p:sp>
    </p:spTree>
    <p:extLst>
      <p:ext uri="{BB962C8B-B14F-4D97-AF65-F5344CB8AC3E}">
        <p14:creationId xmlns:p14="http://schemas.microsoft.com/office/powerpoint/2010/main" val="152919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lines&#10;&#10;Description automatically generated">
            <a:extLst>
              <a:ext uri="{FF2B5EF4-FFF2-40B4-BE49-F238E27FC236}">
                <a16:creationId xmlns:a16="http://schemas.microsoft.com/office/drawing/2014/main" id="{0C179F7C-2651-6C5A-66F3-BC7715E14121}"/>
              </a:ext>
            </a:extLst>
          </p:cNvPr>
          <p:cNvPicPr>
            <a:picLocks noChangeAspect="1"/>
          </p:cNvPicPr>
          <p:nvPr/>
        </p:nvPicPr>
        <p:blipFill rotWithShape="1">
          <a:blip r:embed="rId3">
            <a:extLst>
              <a:ext uri="{28A0092B-C50C-407E-A947-70E740481C1C}">
                <a14:useLocalDpi xmlns:a14="http://schemas.microsoft.com/office/drawing/2010/main" val="0"/>
              </a:ext>
            </a:extLst>
          </a:blip>
          <a:srcRect l="14909" r="12866"/>
          <a:stretch/>
        </p:blipFill>
        <p:spPr>
          <a:xfrm>
            <a:off x="985836" y="914089"/>
            <a:ext cx="5872164" cy="5807386"/>
          </a:xfrm>
          <a:prstGeom prst="rect">
            <a:avLst/>
          </a:prstGeom>
        </p:spPr>
      </p:pic>
      <p:sp>
        <p:nvSpPr>
          <p:cNvPr id="2" name="Title 1">
            <a:extLst>
              <a:ext uri="{FF2B5EF4-FFF2-40B4-BE49-F238E27FC236}">
                <a16:creationId xmlns:a16="http://schemas.microsoft.com/office/drawing/2014/main" id="{E05C7E03-3A00-522F-98E6-8BFD2A64EA16}"/>
              </a:ext>
            </a:extLst>
          </p:cNvPr>
          <p:cNvSpPr>
            <a:spLocks noGrp="1"/>
          </p:cNvSpPr>
          <p:nvPr>
            <p:ph type="title"/>
          </p:nvPr>
        </p:nvSpPr>
        <p:spPr/>
        <p:txBody>
          <a:bodyPr/>
          <a:lstStyle/>
          <a:p>
            <a:r>
              <a:rPr lang="en-US" b="1">
                <a:latin typeface="Calibri"/>
                <a:cs typeface="Calibri Light"/>
              </a:rPr>
              <a:t>Data</a:t>
            </a:r>
            <a:endParaRPr lang="en-US" b="1">
              <a:latin typeface="Calibri"/>
            </a:endParaRPr>
          </a:p>
        </p:txBody>
      </p:sp>
      <p:sp>
        <p:nvSpPr>
          <p:cNvPr id="3" name="Content Placeholder 2">
            <a:extLst>
              <a:ext uri="{FF2B5EF4-FFF2-40B4-BE49-F238E27FC236}">
                <a16:creationId xmlns:a16="http://schemas.microsoft.com/office/drawing/2014/main" id="{4A706B19-D985-CCE0-5BDC-5DEEB30FC373}"/>
              </a:ext>
            </a:extLst>
          </p:cNvPr>
          <p:cNvSpPr>
            <a:spLocks noGrp="1"/>
          </p:cNvSpPr>
          <p:nvPr>
            <p:ph idx="1"/>
          </p:nvPr>
        </p:nvSpPr>
        <p:spPr>
          <a:xfrm>
            <a:off x="7020059" y="1825625"/>
            <a:ext cx="4709979" cy="4351338"/>
          </a:xfrm>
        </p:spPr>
        <p:txBody>
          <a:bodyPr vert="horz" lIns="91440" tIns="45720" rIns="91440" bIns="45720" rtlCol="0" anchor="t">
            <a:normAutofit/>
          </a:bodyPr>
          <a:lstStyle/>
          <a:p>
            <a:r>
              <a:rPr lang="en-US">
                <a:cs typeface="Calibri"/>
              </a:rPr>
              <a:t>Dataset of 4 Luganda tone spans from Myers et al. 2018</a:t>
            </a:r>
          </a:p>
          <a:p>
            <a:r>
              <a:rPr lang="en-US">
                <a:cs typeface="Calibri"/>
              </a:rPr>
              <a:t>793 tokens, 10 speakers</a:t>
            </a:r>
            <a:endParaRPr lang="en-US"/>
          </a:p>
          <a:p>
            <a:r>
              <a:rPr lang="en-US">
                <a:cs typeface="Calibri"/>
              </a:rPr>
              <a:t>~20 sentences per span type</a:t>
            </a:r>
            <a:endParaRPr lang="en-US">
              <a:ea typeface="Calibri"/>
              <a:cs typeface="Calibri"/>
            </a:endParaRPr>
          </a:p>
          <a:p>
            <a:r>
              <a:rPr lang="en-US">
                <a:cs typeface="Calibri"/>
              </a:rPr>
              <a:t>Differences in phonetic implementation found in previous work (Myers et al. 2018, Lee et al. 2021, Hughes et al. 2022)</a:t>
            </a:r>
            <a:endParaRPr lang="en-US">
              <a:ea typeface="Calibri"/>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2D2AEE93-2DF4-8ADF-97A6-95E8F7263E90}"/>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07905281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7E65-737D-64D3-68AE-FFBEF6FB6DB3}"/>
              </a:ext>
            </a:extLst>
          </p:cNvPr>
          <p:cNvSpPr>
            <a:spLocks noGrp="1"/>
          </p:cNvSpPr>
          <p:nvPr>
            <p:ph type="title"/>
          </p:nvPr>
        </p:nvSpPr>
        <p:spPr/>
        <p:txBody>
          <a:bodyPr/>
          <a:lstStyle/>
          <a:p>
            <a:r>
              <a:rPr lang="en-US" b="1">
                <a:latin typeface="Calibri"/>
                <a:cs typeface="Calibri"/>
              </a:rPr>
              <a:t>Incomplete Neutralization Methodology</a:t>
            </a:r>
          </a:p>
        </p:txBody>
      </p:sp>
      <p:sp>
        <p:nvSpPr>
          <p:cNvPr id="7" name="Content Placeholder 6">
            <a:extLst>
              <a:ext uri="{FF2B5EF4-FFF2-40B4-BE49-F238E27FC236}">
                <a16:creationId xmlns:a16="http://schemas.microsoft.com/office/drawing/2014/main" id="{615E4BDB-F0A4-95E5-BEFA-05ACB254B269}"/>
              </a:ext>
            </a:extLst>
          </p:cNvPr>
          <p:cNvSpPr>
            <a:spLocks noGrp="1"/>
          </p:cNvSpPr>
          <p:nvPr>
            <p:ph sz="quarter" idx="4"/>
          </p:nvPr>
        </p:nvSpPr>
        <p:spPr>
          <a:xfrm>
            <a:off x="612437" y="1492539"/>
            <a:ext cx="10740279" cy="4867666"/>
          </a:xfrm>
        </p:spPr>
        <p:txBody>
          <a:bodyPr vert="horz" lIns="91440" tIns="45720" rIns="91440" bIns="45720" rtlCol="0" anchor="t">
            <a:normAutofit fontScale="92500" lnSpcReduction="10000"/>
          </a:bodyPr>
          <a:lstStyle/>
          <a:p>
            <a:r>
              <a:rPr lang="en-US" sz="3000" dirty="0">
                <a:cs typeface="Calibri"/>
              </a:rPr>
              <a:t>Recent trends to move beyond point-wise measures to take the entire contour into consideration</a:t>
            </a:r>
          </a:p>
          <a:p>
            <a:r>
              <a:rPr lang="en-US" sz="3000" dirty="0">
                <a:cs typeface="Calibri"/>
              </a:rPr>
              <a:t>Methodological innovations: trajectory shape representations</a:t>
            </a:r>
          </a:p>
          <a:p>
            <a:pPr lvl="1"/>
            <a:r>
              <a:rPr lang="en-US" sz="2600" dirty="0">
                <a:cs typeface="Calibri"/>
              </a:rPr>
              <a:t>Vowel formant contours (Stanley et al. 2021, </a:t>
            </a:r>
            <a:r>
              <a:rPr lang="en-US" sz="2600" dirty="0" err="1">
                <a:cs typeface="Calibri"/>
              </a:rPr>
              <a:t>Hualde</a:t>
            </a:r>
            <a:r>
              <a:rPr lang="en-US" sz="2600" dirty="0">
                <a:cs typeface="Calibri"/>
              </a:rPr>
              <a:t> et al. 2021)</a:t>
            </a:r>
            <a:endParaRPr lang="en-US" sz="2600" dirty="0">
              <a:ea typeface="Calibri" panose="020F0502020204030204"/>
              <a:cs typeface="Calibri"/>
            </a:endParaRPr>
          </a:p>
          <a:p>
            <a:pPr lvl="1"/>
            <a:r>
              <a:rPr lang="en-US" sz="2600" dirty="0">
                <a:cs typeface="Calibri"/>
              </a:rPr>
              <a:t>Liquid formant contours (</a:t>
            </a:r>
            <a:r>
              <a:rPr lang="en-US" sz="2600" dirty="0" err="1">
                <a:cs typeface="Calibri"/>
              </a:rPr>
              <a:t>Simonet</a:t>
            </a:r>
            <a:r>
              <a:rPr lang="en-US" sz="2600" dirty="0">
                <a:cs typeface="Calibri"/>
              </a:rPr>
              <a:t> et al. 2008)</a:t>
            </a:r>
            <a:endParaRPr lang="en-US" sz="2600" dirty="0">
              <a:ea typeface="Calibri"/>
              <a:cs typeface="Calibri"/>
            </a:endParaRPr>
          </a:p>
          <a:p>
            <a:pPr lvl="1"/>
            <a:r>
              <a:rPr lang="en-US" sz="2600" dirty="0">
                <a:ea typeface="Calibri"/>
                <a:cs typeface="Calibri"/>
              </a:rPr>
              <a:t>F0 contours (Chen et al. 2013, </a:t>
            </a:r>
            <a:r>
              <a:rPr lang="en-US" sz="2600" dirty="0" err="1">
                <a:ea typeface="Calibri"/>
                <a:cs typeface="Calibri"/>
              </a:rPr>
              <a:t>Gubian</a:t>
            </a:r>
            <a:r>
              <a:rPr lang="en-US" sz="2600" dirty="0">
                <a:ea typeface="Calibri"/>
                <a:cs typeface="Calibri"/>
              </a:rPr>
              <a:t> et al. 2015, et seq)</a:t>
            </a:r>
          </a:p>
          <a:p>
            <a:r>
              <a:rPr lang="en-US" sz="3600" dirty="0">
                <a:ea typeface="Calibri"/>
                <a:cs typeface="Calibri"/>
              </a:rPr>
              <a:t>Researcher choices relevant to answering LH vs HH question:</a:t>
            </a:r>
          </a:p>
          <a:p>
            <a:pPr lvl="1"/>
            <a:r>
              <a:rPr lang="en-US" sz="3600" dirty="0">
                <a:ea typeface="Calibri"/>
                <a:cs typeface="Calibri"/>
              </a:rPr>
              <a:t>Types of </a:t>
            </a:r>
            <a:r>
              <a:rPr lang="en-US" sz="3600" b="1" dirty="0">
                <a:ea typeface="Calibri"/>
                <a:cs typeface="Calibri"/>
              </a:rPr>
              <a:t>normalization</a:t>
            </a:r>
            <a:endParaRPr lang="en-US" sz="3600" dirty="0">
              <a:ea typeface="Calibri"/>
              <a:cs typeface="Calibri"/>
            </a:endParaRPr>
          </a:p>
          <a:p>
            <a:pPr lvl="1"/>
            <a:r>
              <a:rPr lang="en-US" sz="3600" dirty="0">
                <a:ea typeface="Calibri"/>
                <a:cs typeface="Calibri"/>
              </a:rPr>
              <a:t>Methodological innovations: </a:t>
            </a:r>
          </a:p>
          <a:p>
            <a:pPr lvl="1"/>
            <a:r>
              <a:rPr lang="en-US" dirty="0">
                <a:solidFill>
                  <a:srgbClr val="FF9100"/>
                </a:solidFill>
                <a:latin typeface="Arial"/>
                <a:cs typeface="Arial"/>
              </a:rPr>
              <a:t>F</a:t>
            </a:r>
            <a:r>
              <a:rPr lang="en-US" dirty="0">
                <a:solidFill>
                  <a:srgbClr val="000000"/>
                </a:solidFill>
                <a:latin typeface="Arial"/>
                <a:cs typeface="Arial"/>
              </a:rPr>
              <a:t>unctional </a:t>
            </a:r>
            <a:r>
              <a:rPr lang="en-US" dirty="0">
                <a:solidFill>
                  <a:srgbClr val="FF9100"/>
                </a:solidFill>
                <a:latin typeface="Arial"/>
                <a:cs typeface="Arial"/>
              </a:rPr>
              <a:t>P</a:t>
            </a:r>
            <a:r>
              <a:rPr lang="en-US" dirty="0">
                <a:solidFill>
                  <a:srgbClr val="000000"/>
                </a:solidFill>
                <a:latin typeface="Arial"/>
                <a:cs typeface="Arial"/>
              </a:rPr>
              <a:t>rincipal </a:t>
            </a:r>
            <a:r>
              <a:rPr lang="en-US" dirty="0">
                <a:solidFill>
                  <a:srgbClr val="FF9100"/>
                </a:solidFill>
                <a:latin typeface="Arial"/>
                <a:cs typeface="Arial"/>
              </a:rPr>
              <a:t>C</a:t>
            </a:r>
            <a:r>
              <a:rPr lang="en-US" dirty="0">
                <a:solidFill>
                  <a:srgbClr val="000000"/>
                </a:solidFill>
                <a:latin typeface="Arial"/>
                <a:cs typeface="Arial"/>
              </a:rPr>
              <a:t>omponent </a:t>
            </a:r>
            <a:r>
              <a:rPr lang="en-US" dirty="0">
                <a:solidFill>
                  <a:srgbClr val="FF9100"/>
                </a:solidFill>
                <a:latin typeface="Arial"/>
                <a:cs typeface="Arial"/>
              </a:rPr>
              <a:t>A</a:t>
            </a:r>
            <a:r>
              <a:rPr lang="en-US" dirty="0">
                <a:solidFill>
                  <a:srgbClr val="000000"/>
                </a:solidFill>
                <a:latin typeface="Arial"/>
                <a:cs typeface="Arial"/>
              </a:rPr>
              <a:t>nalysis (</a:t>
            </a:r>
            <a:r>
              <a:rPr lang="en-US" dirty="0">
                <a:solidFill>
                  <a:srgbClr val="FF9100"/>
                </a:solidFill>
                <a:latin typeface="Arial"/>
                <a:cs typeface="Arial"/>
              </a:rPr>
              <a:t>FPCA</a:t>
            </a:r>
            <a:r>
              <a:rPr lang="en-US" dirty="0">
                <a:solidFill>
                  <a:srgbClr val="000000"/>
                </a:solidFill>
                <a:latin typeface="Arial"/>
                <a:cs typeface="Arial"/>
              </a:rPr>
              <a:t>)</a:t>
            </a:r>
          </a:p>
          <a:p>
            <a:pPr lvl="1"/>
            <a:r>
              <a:rPr lang="en-US" dirty="0">
                <a:solidFill>
                  <a:srgbClr val="7030A0"/>
                </a:solidFill>
                <a:latin typeface="Arial"/>
                <a:cs typeface="Arial"/>
              </a:rPr>
              <a:t>G</a:t>
            </a:r>
            <a:r>
              <a:rPr lang="en-US" dirty="0">
                <a:solidFill>
                  <a:srgbClr val="000000"/>
                </a:solidFill>
                <a:latin typeface="Arial"/>
                <a:cs typeface="Arial"/>
              </a:rPr>
              <a:t>eneralized </a:t>
            </a:r>
            <a:r>
              <a:rPr lang="en-US" dirty="0">
                <a:solidFill>
                  <a:srgbClr val="7030A0"/>
                </a:solidFill>
                <a:latin typeface="Arial"/>
                <a:cs typeface="Arial"/>
              </a:rPr>
              <a:t>A</a:t>
            </a:r>
            <a:r>
              <a:rPr lang="en-US" dirty="0">
                <a:solidFill>
                  <a:srgbClr val="000000"/>
                </a:solidFill>
                <a:latin typeface="Arial"/>
                <a:cs typeface="Arial"/>
              </a:rPr>
              <a:t>dditive </a:t>
            </a:r>
            <a:r>
              <a:rPr lang="en-US" dirty="0">
                <a:solidFill>
                  <a:srgbClr val="7030A0"/>
                </a:solidFill>
                <a:latin typeface="Arial"/>
                <a:cs typeface="Arial"/>
              </a:rPr>
              <a:t>M</a:t>
            </a:r>
            <a:r>
              <a:rPr lang="en-US" dirty="0">
                <a:solidFill>
                  <a:srgbClr val="000000"/>
                </a:solidFill>
                <a:latin typeface="Arial"/>
                <a:cs typeface="Arial"/>
              </a:rPr>
              <a:t>ixed-effects </a:t>
            </a:r>
            <a:r>
              <a:rPr lang="en-US" dirty="0">
                <a:solidFill>
                  <a:srgbClr val="7030A0"/>
                </a:solidFill>
                <a:latin typeface="Arial"/>
                <a:cs typeface="Arial"/>
              </a:rPr>
              <a:t>M</a:t>
            </a:r>
            <a:r>
              <a:rPr lang="en-US" dirty="0">
                <a:solidFill>
                  <a:srgbClr val="000000"/>
                </a:solidFill>
                <a:latin typeface="Arial"/>
                <a:cs typeface="Arial"/>
              </a:rPr>
              <a:t>odel (</a:t>
            </a:r>
            <a:r>
              <a:rPr lang="en-US" dirty="0">
                <a:solidFill>
                  <a:srgbClr val="7030A0"/>
                </a:solidFill>
                <a:latin typeface="Arial"/>
                <a:cs typeface="Arial"/>
              </a:rPr>
              <a:t>GAMM</a:t>
            </a:r>
            <a:r>
              <a:rPr lang="en-US" dirty="0">
                <a:solidFill>
                  <a:srgbClr val="000000"/>
                </a:solidFill>
                <a:latin typeface="Arial"/>
                <a:cs typeface="Arial"/>
              </a:rPr>
              <a:t>)</a:t>
            </a:r>
            <a:endParaRPr lang="en-US" dirty="0"/>
          </a:p>
        </p:txBody>
      </p:sp>
      <p:sp>
        <p:nvSpPr>
          <p:cNvPr id="4" name="Slide Number Placeholder 3">
            <a:extLst>
              <a:ext uri="{FF2B5EF4-FFF2-40B4-BE49-F238E27FC236}">
                <a16:creationId xmlns:a16="http://schemas.microsoft.com/office/drawing/2014/main" id="{ECEB7E28-A985-3FCD-4534-36BEA94FE1C3}"/>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31866044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E7C2-5C64-450F-709C-1E7F8311C8CA}"/>
              </a:ext>
            </a:extLst>
          </p:cNvPr>
          <p:cNvSpPr>
            <a:spLocks noGrp="1"/>
          </p:cNvSpPr>
          <p:nvPr>
            <p:ph type="title"/>
          </p:nvPr>
        </p:nvSpPr>
        <p:spPr/>
        <p:txBody>
          <a:bodyPr/>
          <a:lstStyle/>
          <a:p>
            <a:r>
              <a:rPr lang="en-US" b="1">
                <a:latin typeface="Calibri"/>
                <a:cs typeface="Calibri Light"/>
              </a:rPr>
              <a:t>Overview of the current study</a:t>
            </a:r>
            <a:endParaRPr lang="en-US" b="1">
              <a:latin typeface="Calibri"/>
            </a:endParaRPr>
          </a:p>
        </p:txBody>
      </p:sp>
      <p:sp>
        <p:nvSpPr>
          <p:cNvPr id="3" name="Content Placeholder 2">
            <a:extLst>
              <a:ext uri="{FF2B5EF4-FFF2-40B4-BE49-F238E27FC236}">
                <a16:creationId xmlns:a16="http://schemas.microsoft.com/office/drawing/2014/main" id="{16155328-32B7-1384-0E87-6CCF46429FEF}"/>
              </a:ext>
            </a:extLst>
          </p:cNvPr>
          <p:cNvSpPr>
            <a:spLocks noGrp="1"/>
          </p:cNvSpPr>
          <p:nvPr>
            <p:ph idx="1"/>
          </p:nvPr>
        </p:nvSpPr>
        <p:spPr>
          <a:xfrm>
            <a:off x="838200" y="1444625"/>
            <a:ext cx="10515600" cy="4732338"/>
          </a:xfrm>
        </p:spPr>
        <p:txBody>
          <a:bodyPr vert="horz" lIns="91440" tIns="45720" rIns="91440" bIns="45720" rtlCol="0" anchor="t">
            <a:noAutofit/>
          </a:bodyPr>
          <a:lstStyle/>
          <a:p>
            <a:r>
              <a:rPr lang="en-US" sz="3200">
                <a:cs typeface="Calibri"/>
              </a:rPr>
              <a:t>Using contour shapes in addition to point measurements can reveal further phonetic implementation differences</a:t>
            </a:r>
          </a:p>
          <a:p>
            <a:r>
              <a:rPr lang="en-US" sz="3200">
                <a:cs typeface="Calibri"/>
              </a:rPr>
              <a:t>Normalization technique is not just a preprocessing step: different choices can affect analyses of contour shapes</a:t>
            </a:r>
            <a:endParaRPr lang="en-US" sz="3200">
              <a:ea typeface="Calibri"/>
              <a:cs typeface="Calibri"/>
            </a:endParaRPr>
          </a:p>
          <a:p>
            <a:pPr lvl="1"/>
            <a:r>
              <a:rPr lang="en-US" sz="2800">
                <a:ea typeface="Calibri"/>
                <a:cs typeface="Calibri"/>
              </a:rPr>
              <a:t>Within-speaker vs. Within-token</a:t>
            </a:r>
          </a:p>
          <a:p>
            <a:pPr lvl="1"/>
            <a:r>
              <a:rPr lang="en-US" sz="2800">
                <a:ea typeface="Calibri"/>
                <a:cs typeface="Calibri"/>
              </a:rPr>
              <a:t>Mean centering vs. Z-scoring</a:t>
            </a:r>
          </a:p>
          <a:p>
            <a:r>
              <a:rPr lang="en-US" sz="3200">
                <a:ea typeface="Calibri"/>
                <a:cs typeface="Calibri"/>
              </a:rPr>
              <a:t>Different methods of analysis found different shape differences between LH and HH</a:t>
            </a:r>
          </a:p>
          <a:p>
            <a:pPr lvl="1"/>
            <a:r>
              <a:rPr lang="en-US" sz="2800">
                <a:solidFill>
                  <a:srgbClr val="000000"/>
                </a:solidFill>
                <a:ea typeface="Calibri"/>
                <a:cs typeface="Calibri"/>
              </a:rPr>
              <a:t>FPCA or GAMM</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43152AA-B84F-7B4F-B1AC-51860AB0A78A}"/>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86468261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lines&#10;&#10;Description automatically generated">
            <a:extLst>
              <a:ext uri="{FF2B5EF4-FFF2-40B4-BE49-F238E27FC236}">
                <a16:creationId xmlns:a16="http://schemas.microsoft.com/office/drawing/2014/main" id="{518D2745-FBB6-C0DC-4079-AC3C1E1AD8F8}"/>
              </a:ext>
            </a:extLst>
          </p:cNvPr>
          <p:cNvPicPr>
            <a:picLocks noChangeAspect="1"/>
          </p:cNvPicPr>
          <p:nvPr/>
        </p:nvPicPr>
        <p:blipFill rotWithShape="1">
          <a:blip r:embed="rId3">
            <a:extLst>
              <a:ext uri="{28A0092B-C50C-407E-A947-70E740481C1C}">
                <a14:useLocalDpi xmlns:a14="http://schemas.microsoft.com/office/drawing/2010/main" val="0"/>
              </a:ext>
            </a:extLst>
          </a:blip>
          <a:srcRect l="14909" r="12866"/>
          <a:stretch/>
        </p:blipFill>
        <p:spPr>
          <a:xfrm>
            <a:off x="7601039" y="2659694"/>
            <a:ext cx="4014789" cy="3970500"/>
          </a:xfrm>
          <a:prstGeom prst="rect">
            <a:avLst/>
          </a:prstGeom>
        </p:spPr>
      </p:pic>
      <p:sp>
        <p:nvSpPr>
          <p:cNvPr id="2" name="Title 1">
            <a:extLst>
              <a:ext uri="{FF2B5EF4-FFF2-40B4-BE49-F238E27FC236}">
                <a16:creationId xmlns:a16="http://schemas.microsoft.com/office/drawing/2014/main" id="{3BD7AF91-2167-8C43-214B-63711F64598E}"/>
              </a:ext>
            </a:extLst>
          </p:cNvPr>
          <p:cNvSpPr>
            <a:spLocks noGrp="1"/>
          </p:cNvSpPr>
          <p:nvPr>
            <p:ph type="title"/>
          </p:nvPr>
        </p:nvSpPr>
        <p:spPr>
          <a:xfrm>
            <a:off x="838200" y="365125"/>
            <a:ext cx="10774392" cy="1339940"/>
          </a:xfrm>
        </p:spPr>
        <p:txBody>
          <a:bodyPr/>
          <a:lstStyle/>
          <a:p>
            <a:r>
              <a:rPr lang="en-US" b="1">
                <a:latin typeface="Calibri"/>
                <a:cs typeface="Calibri Light"/>
              </a:rPr>
              <a:t>Previously found implementation difference</a:t>
            </a:r>
          </a:p>
        </p:txBody>
      </p:sp>
      <p:sp>
        <p:nvSpPr>
          <p:cNvPr id="3" name="Content Placeholder 2">
            <a:extLst>
              <a:ext uri="{FF2B5EF4-FFF2-40B4-BE49-F238E27FC236}">
                <a16:creationId xmlns:a16="http://schemas.microsoft.com/office/drawing/2014/main" id="{E3AC689E-B93B-8B4D-8039-308FC3521821}"/>
              </a:ext>
            </a:extLst>
          </p:cNvPr>
          <p:cNvSpPr>
            <a:spLocks noGrp="1"/>
          </p:cNvSpPr>
          <p:nvPr>
            <p:ph idx="1"/>
          </p:nvPr>
        </p:nvSpPr>
        <p:spPr>
          <a:xfrm>
            <a:off x="838200" y="1274319"/>
            <a:ext cx="10515600" cy="4682017"/>
          </a:xfrm>
        </p:spPr>
        <p:txBody>
          <a:bodyPr vert="horz" lIns="91440" tIns="45720" rIns="91440" bIns="45720" rtlCol="0" anchor="t">
            <a:normAutofit/>
          </a:bodyPr>
          <a:lstStyle/>
          <a:p>
            <a:r>
              <a:rPr lang="en-US">
                <a:cs typeface="Calibri"/>
              </a:rPr>
              <a:t>Data from Myers et al. 2018</a:t>
            </a:r>
          </a:p>
          <a:p>
            <a:pPr lvl="1"/>
            <a:r>
              <a:rPr lang="en-US">
                <a:cs typeface="Calibri"/>
              </a:rPr>
              <a:t>Found difference in f0 rise and fall for some Luganda high tone spans (LL, HL, LH, HH) (Figure 7 from Myers et al. 2018)</a:t>
            </a:r>
            <a:endParaRPr lang="en-US">
              <a:ea typeface="Calibri"/>
              <a:cs typeface="Calibri"/>
            </a:endParaRPr>
          </a:p>
          <a:p>
            <a:pPr marL="457200" lvl="1" indent="0">
              <a:buNone/>
            </a:pPr>
            <a:endParaRPr lang="en-US">
              <a:ea typeface="Calibri"/>
              <a:cs typeface="Calibri"/>
            </a:endParaRPr>
          </a:p>
          <a:p>
            <a:pPr lvl="1"/>
            <a:endParaRPr lang="en-US">
              <a:ea typeface="Calibri"/>
              <a:cs typeface="Calibri"/>
            </a:endParaRPr>
          </a:p>
          <a:p>
            <a:pPr lvl="1"/>
            <a:endParaRPr lang="en-US">
              <a:ea typeface="Calibri"/>
              <a:cs typeface="Calibri"/>
            </a:endParaRPr>
          </a:p>
          <a:p>
            <a:pPr marL="457200" lvl="1" indent="0">
              <a:buNone/>
            </a:pPr>
            <a:endParaRPr lang="en-US">
              <a:ea typeface="Calibri"/>
              <a:cs typeface="Calibri"/>
            </a:endParaRPr>
          </a:p>
          <a:p>
            <a:pPr marL="457200" lvl="1" indent="0">
              <a:buNone/>
            </a:pPr>
            <a:endParaRPr lang="en-US">
              <a:ea typeface="Calibri"/>
              <a:cs typeface="Calibri"/>
            </a:endParaRPr>
          </a:p>
          <a:p>
            <a:pPr marL="457200" lvl="1" indent="0">
              <a:buNone/>
            </a:pPr>
            <a:endParaRPr lang="en-US">
              <a:ea typeface="Calibri"/>
              <a:cs typeface="Calibri"/>
            </a:endParaRPr>
          </a:p>
          <a:p>
            <a:pPr lvl="1"/>
            <a:endParaRPr lang="en-US">
              <a:ea typeface="Calibri"/>
              <a:cs typeface="Calibri"/>
            </a:endParaRPr>
          </a:p>
          <a:p>
            <a:pPr lvl="1"/>
            <a:endParaRPr lang="en-US">
              <a:ea typeface="Calibri"/>
              <a:cs typeface="Calibri"/>
            </a:endParaRPr>
          </a:p>
          <a:p>
            <a:pPr lvl="1"/>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EF2B1291-EAFC-0225-28A3-141E36994B48}"/>
              </a:ext>
            </a:extLst>
          </p:cNvPr>
          <p:cNvSpPr>
            <a:spLocks noGrp="1"/>
          </p:cNvSpPr>
          <p:nvPr>
            <p:ph type="sldNum" sz="quarter" idx="12"/>
          </p:nvPr>
        </p:nvSpPr>
        <p:spPr/>
        <p:txBody>
          <a:bodyPr/>
          <a:lstStyle/>
          <a:p>
            <a:fld id="{330EA680-D336-4FF7-8B7A-9848BB0A1C32}" type="slidenum">
              <a:rPr lang="en-US" dirty="0" smtClean="0"/>
              <a:t>8</a:t>
            </a:fld>
            <a:endParaRPr lang="en-US"/>
          </a:p>
        </p:txBody>
      </p:sp>
      <p:pic>
        <p:nvPicPr>
          <p:cNvPr id="5" name="그림 6" descr="텍스트, 도표, 라인, 그래프이(가) 표시된 사진&#10;&#10;자동 생성된 설명">
            <a:extLst>
              <a:ext uri="{FF2B5EF4-FFF2-40B4-BE49-F238E27FC236}">
                <a16:creationId xmlns:a16="http://schemas.microsoft.com/office/drawing/2014/main" id="{6A350439-26AC-6C90-64B1-C86877F53842}"/>
              </a:ext>
            </a:extLst>
          </p:cNvPr>
          <p:cNvPicPr>
            <a:picLocks noChangeAspect="1"/>
          </p:cNvPicPr>
          <p:nvPr/>
        </p:nvPicPr>
        <p:blipFill>
          <a:blip r:embed="rId4"/>
          <a:stretch>
            <a:fillRect/>
          </a:stretch>
        </p:blipFill>
        <p:spPr>
          <a:xfrm>
            <a:off x="624066" y="2954402"/>
            <a:ext cx="6665447" cy="3833148"/>
          </a:xfrm>
          <a:prstGeom prst="rect">
            <a:avLst/>
          </a:prstGeom>
        </p:spPr>
      </p:pic>
      <p:sp>
        <p:nvSpPr>
          <p:cNvPr id="9" name="화살표: 위쪽/아래쪽 8">
            <a:extLst>
              <a:ext uri="{FF2B5EF4-FFF2-40B4-BE49-F238E27FC236}">
                <a16:creationId xmlns:a16="http://schemas.microsoft.com/office/drawing/2014/main" id="{FDCC9361-BEF1-2788-4D99-FAA26C4655E8}"/>
              </a:ext>
            </a:extLst>
          </p:cNvPr>
          <p:cNvSpPr/>
          <p:nvPr/>
        </p:nvSpPr>
        <p:spPr>
          <a:xfrm>
            <a:off x="4275143" y="3547234"/>
            <a:ext cx="186905" cy="920150"/>
          </a:xfrm>
          <a:prstGeom prst="upDown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7030A0"/>
              </a:solidFill>
            </a:endParaRPr>
          </a:p>
        </p:txBody>
      </p:sp>
      <p:sp>
        <p:nvSpPr>
          <p:cNvPr id="11" name="타원 10">
            <a:extLst>
              <a:ext uri="{FF2B5EF4-FFF2-40B4-BE49-F238E27FC236}">
                <a16:creationId xmlns:a16="http://schemas.microsoft.com/office/drawing/2014/main" id="{68ECCB4B-A4B3-1681-999C-D8BD58C849F9}"/>
              </a:ext>
            </a:extLst>
          </p:cNvPr>
          <p:cNvSpPr/>
          <p:nvPr/>
        </p:nvSpPr>
        <p:spPr>
          <a:xfrm>
            <a:off x="8838084" y="3472824"/>
            <a:ext cx="1818455" cy="996519"/>
          </a:xfrm>
          <a:prstGeom prst="ellipse">
            <a:avLst/>
          </a:prstGeom>
          <a:noFill/>
          <a:ln w="57150">
            <a:solidFill>
              <a:srgbClr val="FF9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7" name="TextBox 6">
            <a:extLst>
              <a:ext uri="{FF2B5EF4-FFF2-40B4-BE49-F238E27FC236}">
                <a16:creationId xmlns:a16="http://schemas.microsoft.com/office/drawing/2014/main" id="{DE92C733-DA31-0432-E54A-5CCD11ADC131}"/>
              </a:ext>
            </a:extLst>
          </p:cNvPr>
          <p:cNvSpPr txBox="1"/>
          <p:nvPr/>
        </p:nvSpPr>
        <p:spPr>
          <a:xfrm>
            <a:off x="10419183" y="2705877"/>
            <a:ext cx="11196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ko-KR" altLang="en-US" sz="6000">
                <a:solidFill>
                  <a:srgbClr val="FF9100"/>
                </a:solidFill>
                <a:ea typeface="맑은 고딕"/>
                <a:cs typeface="Calibri"/>
              </a:rPr>
              <a:t>?</a:t>
            </a:r>
            <a:endParaRPr lang="ko-KR" altLang="en-US" sz="6000">
              <a:solidFill>
                <a:srgbClr val="FF9100"/>
              </a:solidFill>
            </a:endParaRPr>
          </a:p>
        </p:txBody>
      </p:sp>
      <p:sp>
        <p:nvSpPr>
          <p:cNvPr id="10" name="타원 9">
            <a:extLst>
              <a:ext uri="{FF2B5EF4-FFF2-40B4-BE49-F238E27FC236}">
                <a16:creationId xmlns:a16="http://schemas.microsoft.com/office/drawing/2014/main" id="{B636FD96-0363-D479-04E9-13009D54CE8B}"/>
              </a:ext>
            </a:extLst>
          </p:cNvPr>
          <p:cNvSpPr/>
          <p:nvPr/>
        </p:nvSpPr>
        <p:spPr>
          <a:xfrm>
            <a:off x="3598975" y="3021375"/>
            <a:ext cx="1545286" cy="823991"/>
          </a:xfrm>
          <a:prstGeom prst="ellipse">
            <a:avLst/>
          </a:prstGeom>
          <a:noFill/>
          <a:ln w="57150">
            <a:solidFill>
              <a:srgbClr val="FF9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Tree>
    <p:extLst>
      <p:ext uri="{BB962C8B-B14F-4D97-AF65-F5344CB8AC3E}">
        <p14:creationId xmlns:p14="http://schemas.microsoft.com/office/powerpoint/2010/main" val="37666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P spid="7" grpId="0"/>
      <p:bldP spid="10" grpId="0" animBg="1"/>
    </p:bldLst>
  </p:timing>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C4B2-01C2-C8C0-50EC-2C40D61720DA}"/>
              </a:ext>
            </a:extLst>
          </p:cNvPr>
          <p:cNvSpPr>
            <a:spLocks noGrp="1"/>
          </p:cNvSpPr>
          <p:nvPr>
            <p:ph type="title"/>
          </p:nvPr>
        </p:nvSpPr>
        <p:spPr/>
        <p:txBody>
          <a:bodyPr/>
          <a:lstStyle/>
          <a:p>
            <a:r>
              <a:rPr lang="en-US" b="1">
                <a:latin typeface="Calibri"/>
                <a:cs typeface="Calibri Light"/>
              </a:rPr>
              <a:t>Previously found trajectory shape difference</a:t>
            </a:r>
            <a:endParaRPr lang="en-US" b="1">
              <a:latin typeface="Calibri"/>
              <a:cs typeface="Calibri"/>
            </a:endParaRPr>
          </a:p>
        </p:txBody>
      </p:sp>
      <p:sp>
        <p:nvSpPr>
          <p:cNvPr id="3" name="Content Placeholder 2">
            <a:extLst>
              <a:ext uri="{FF2B5EF4-FFF2-40B4-BE49-F238E27FC236}">
                <a16:creationId xmlns:a16="http://schemas.microsoft.com/office/drawing/2014/main" id="{B54557D0-7C72-2BBB-1C1E-1533E59C43CA}"/>
              </a:ext>
            </a:extLst>
          </p:cNvPr>
          <p:cNvSpPr>
            <a:spLocks noGrp="1"/>
          </p:cNvSpPr>
          <p:nvPr>
            <p:ph idx="1"/>
          </p:nvPr>
        </p:nvSpPr>
        <p:spPr/>
        <p:txBody>
          <a:bodyPr vert="horz" lIns="91440" tIns="45720" rIns="91440" bIns="45720" rtlCol="0" anchor="t">
            <a:normAutofit/>
          </a:bodyPr>
          <a:lstStyle/>
          <a:p>
            <a:r>
              <a:rPr lang="en-US">
                <a:cs typeface="Calibri"/>
              </a:rPr>
              <a:t>Lee et al. 2021, Hughes et al. 2022 found a difference between LH and HH in their trajectory shape using Functional Principal Component Analysis</a:t>
            </a:r>
            <a:endParaRPr lang="ko-KR" altLang="en-US"/>
          </a:p>
        </p:txBody>
      </p:sp>
      <p:sp>
        <p:nvSpPr>
          <p:cNvPr id="4" name="Slide Number Placeholder 3">
            <a:extLst>
              <a:ext uri="{FF2B5EF4-FFF2-40B4-BE49-F238E27FC236}">
                <a16:creationId xmlns:a16="http://schemas.microsoft.com/office/drawing/2014/main" id="{1261B7E4-5C68-B80A-34B8-E41B45686880}"/>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8" name="Picture 7" descr="A graph of a graph&#10;&#10;Description automatically generated with medium confidence">
            <a:extLst>
              <a:ext uri="{FF2B5EF4-FFF2-40B4-BE49-F238E27FC236}">
                <a16:creationId xmlns:a16="http://schemas.microsoft.com/office/drawing/2014/main" id="{FEC5B314-B623-C729-1821-CB525475D4C2}"/>
              </a:ext>
            </a:extLst>
          </p:cNvPr>
          <p:cNvPicPr>
            <a:picLocks noChangeAspect="1"/>
          </p:cNvPicPr>
          <p:nvPr/>
        </p:nvPicPr>
        <p:blipFill rotWithShape="1">
          <a:blip r:embed="rId3">
            <a:extLst>
              <a:ext uri="{28A0092B-C50C-407E-A947-70E740481C1C}">
                <a14:useLocalDpi xmlns:a14="http://schemas.microsoft.com/office/drawing/2010/main" val="0"/>
              </a:ext>
            </a:extLst>
          </a:blip>
          <a:srcRect l="14712" r="13787"/>
          <a:stretch/>
        </p:blipFill>
        <p:spPr>
          <a:xfrm>
            <a:off x="838707" y="3042212"/>
            <a:ext cx="4746975" cy="3736773"/>
          </a:xfrm>
          <a:prstGeom prst="rect">
            <a:avLst/>
          </a:prstGeom>
        </p:spPr>
      </p:pic>
      <p:sp>
        <p:nvSpPr>
          <p:cNvPr id="9" name="타원 8">
            <a:extLst>
              <a:ext uri="{FF2B5EF4-FFF2-40B4-BE49-F238E27FC236}">
                <a16:creationId xmlns:a16="http://schemas.microsoft.com/office/drawing/2014/main" id="{F0544E71-B17A-0B43-3EC1-8BFA45117396}"/>
              </a:ext>
            </a:extLst>
          </p:cNvPr>
          <p:cNvSpPr/>
          <p:nvPr/>
        </p:nvSpPr>
        <p:spPr>
          <a:xfrm>
            <a:off x="2670374" y="3545926"/>
            <a:ext cx="1696528" cy="1006415"/>
          </a:xfrm>
          <a:prstGeom prst="ellipse">
            <a:avLst/>
          </a:prstGeom>
          <a:noFill/>
          <a:ln w="57150">
            <a:solidFill>
              <a:srgbClr val="FF9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a:extLst>
              <a:ext uri="{FF2B5EF4-FFF2-40B4-BE49-F238E27FC236}">
                <a16:creationId xmlns:a16="http://schemas.microsoft.com/office/drawing/2014/main" id="{976F1AE7-48E7-0147-A1FC-08DD4EF8B30A}"/>
              </a:ext>
            </a:extLst>
          </p:cNvPr>
          <p:cNvPicPr>
            <a:picLocks noChangeAspect="1"/>
          </p:cNvPicPr>
          <p:nvPr/>
        </p:nvPicPr>
        <p:blipFill>
          <a:blip r:embed="rId4"/>
          <a:stretch>
            <a:fillRect/>
          </a:stretch>
        </p:blipFill>
        <p:spPr>
          <a:xfrm>
            <a:off x="5856213" y="3087700"/>
            <a:ext cx="5132430" cy="3666021"/>
          </a:xfrm>
          <a:prstGeom prst="rect">
            <a:avLst/>
          </a:prstGeom>
        </p:spPr>
      </p:pic>
    </p:spTree>
    <p:extLst>
      <p:ext uri="{BB962C8B-B14F-4D97-AF65-F5344CB8AC3E}">
        <p14:creationId xmlns:p14="http://schemas.microsoft.com/office/powerpoint/2010/main" val="188624905"/>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IMING" val="|23|5.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2438</Words>
  <Application>Microsoft Office PowerPoint</Application>
  <PresentationFormat>Widescreen</PresentationFormat>
  <Paragraphs>389</Paragraphs>
  <Slides>48</Slides>
  <Notes>2</Notes>
  <HiddenSlides>6</HiddenSlides>
  <MMClips>2</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Phonetic implementation of phonologically different high tone plateaus in Luganda</vt:lpstr>
      <vt:lpstr>Luganda high tone spans</vt:lpstr>
      <vt:lpstr>Luganda high tone spans</vt:lpstr>
      <vt:lpstr>Incomplete Neutralization for LH, HH Tones?</vt:lpstr>
      <vt:lpstr>Data</vt:lpstr>
      <vt:lpstr>Incomplete Neutralization Methodology</vt:lpstr>
      <vt:lpstr>Overview of the current study</vt:lpstr>
      <vt:lpstr>Previously found implementation difference</vt:lpstr>
      <vt:lpstr>Previously found trajectory shape difference</vt:lpstr>
      <vt:lpstr>Researcher choices in previous findings</vt:lpstr>
      <vt:lpstr>Normalization Techniques</vt:lpstr>
      <vt:lpstr>F0 Data-preprocessing approaches</vt:lpstr>
      <vt:lpstr>Within-Speaker z-scoring </vt:lpstr>
      <vt:lpstr>Within-Token Centering</vt:lpstr>
      <vt:lpstr>Analysis Method Choices</vt:lpstr>
      <vt:lpstr>Representing Function Shapes</vt:lpstr>
      <vt:lpstr>Functional Principal Components Analysis (FPCA)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Generalized Additive Mixed-Effects Model </vt:lpstr>
      <vt:lpstr>Generalized Additive Mixed-Effects Model </vt:lpstr>
      <vt:lpstr>Discussion and Conclusion</vt:lpstr>
      <vt:lpstr>Appendix</vt:lpstr>
      <vt:lpstr>FPCA: HH significantly saggier than LH for all normalizations</vt:lpstr>
      <vt:lpstr>FPCA: Difference in sag between HH and other span types decreases with longer durations (all normalizations)</vt:lpstr>
      <vt:lpstr>FPCA model specification:  sag PC component weight as dependent variable</vt:lpstr>
      <vt:lpstr>GAMM specification: with autoregressive AR1 structure to take time series dependence in residuals into account</vt:lpstr>
      <vt:lpstr>PowerPoint Presentation</vt:lpstr>
      <vt:lpstr>By-Item Random Effects in Logistic Regression: Perfect Predictability</vt:lpstr>
      <vt:lpstr>By-Item Random Effects in Logistic Regression: Perfect Predictability</vt:lpstr>
      <vt:lpstr>Challenge: acoustic correlate methodology</vt:lpstr>
      <vt:lpstr>PowerPoint Presentation</vt:lpstr>
      <vt:lpstr>F0 Normalization and Centering</vt:lpstr>
      <vt:lpstr>By-Speaker Z-Score Inputs </vt:lpstr>
      <vt:lpstr>PowerPoint Presentation</vt:lpstr>
      <vt:lpstr>Functional Principal Components Analysis (FPCA)</vt:lpstr>
      <vt:lpstr>By-Speaker Z-Score vs By-Token Centering: Fixed Scale</vt:lpstr>
      <vt:lpstr>Generalized Additive Mixed-Effects Model (GAMM)</vt:lpstr>
      <vt:lpstr>Methods</vt:lpstr>
      <vt:lpstr>FPCA Findings</vt:lpstr>
      <vt:lpstr>FPCA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Kristine Yu</cp:lastModifiedBy>
  <cp:revision>2</cp:revision>
  <dcterms:created xsi:type="dcterms:W3CDTF">2023-07-16T21:04:20Z</dcterms:created>
  <dcterms:modified xsi:type="dcterms:W3CDTF">2023-08-10T11:22:32Z</dcterms:modified>
</cp:coreProperties>
</file>